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48" r:id="rId4"/>
  </p:sldMasterIdLst>
  <p:notesMasterIdLst>
    <p:notesMasterId r:id="rId38"/>
  </p:notesMasterIdLst>
  <p:sldIdLst>
    <p:sldId id="294" r:id="rId5"/>
    <p:sldId id="295" r:id="rId6"/>
    <p:sldId id="257" r:id="rId7"/>
    <p:sldId id="258" r:id="rId8"/>
    <p:sldId id="261" r:id="rId9"/>
    <p:sldId id="262" r:id="rId10"/>
    <p:sldId id="263" r:id="rId11"/>
    <p:sldId id="264" r:id="rId12"/>
    <p:sldId id="265" r:id="rId13"/>
    <p:sldId id="267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2" r:id="rId36"/>
    <p:sldId id="293" r:id="rId37"/>
  </p:sldIdLst>
  <p:sldSz cx="9144000" cy="6858000" type="screen4x3"/>
  <p:notesSz cx="6797675" cy="9928225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94" d="100"/>
          <a:sy n="94" d="100"/>
        </p:scale>
        <p:origin x="-1284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51275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92CA472-856E-4859-A4CA-1558F1298B15}" type="datetimeFigureOut">
              <a:rPr lang="he-IL" smtClean="0"/>
              <a:t>י"ג/שבט/תשע"ז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79450" y="4716705"/>
            <a:ext cx="5438775" cy="4467701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51275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D87FA18-4566-4259-BA22-2B0D1217DA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08397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C2667-53BF-46E6-BB2F-423AF8301EB8}" type="datetime8">
              <a:rPr lang="he-IL" smtClean="0"/>
              <a:t>09 פברואר 17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74266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1B214-28DF-41CE-B8D5-C0A0396AD57E}" type="datetime8">
              <a:rPr lang="he-IL" smtClean="0"/>
              <a:t>09 פברואר 17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7382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0EB0A-0793-41E8-9E6E-EBE356603C2C}" type="datetime8">
              <a:rPr lang="he-IL" smtClean="0"/>
              <a:t>09 פברואר 17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18988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9C258-45BA-4DB3-B58D-67019CCA8F6D}" type="datetime8">
              <a:rPr lang="he-IL" smtClean="0"/>
              <a:t>09 פברואר 17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62136" y="6356350"/>
            <a:ext cx="2133600" cy="365125"/>
          </a:xfrm>
        </p:spPr>
        <p:txBody>
          <a:bodyPr/>
          <a:lstStyle/>
          <a:p>
            <a:fld id="{6012A638-424B-4D82-81A3-8224E53FDE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84315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6F092-0314-4A97-936C-8CF087690BD9}" type="datetime8">
              <a:rPr lang="he-IL" smtClean="0"/>
              <a:t>09 פברואר 17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51603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B9565-6882-499A-80A3-F70911AAF053}" type="datetime8">
              <a:rPr lang="he-IL" smtClean="0"/>
              <a:t>09 פברואר 17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34934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0AE77-5CA1-47FD-BF1B-26B24247D111}" type="datetime8">
              <a:rPr lang="he-IL" smtClean="0"/>
              <a:t>09 פברואר 17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48089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18AF4-5186-4E22-9907-F23F6964EE97}" type="datetime8">
              <a:rPr lang="he-IL" smtClean="0"/>
              <a:t>09 פברואר 17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62152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9FF1-93D6-44BE-AC20-4F52B0BC1808}" type="datetime8">
              <a:rPr lang="he-IL" smtClean="0"/>
              <a:t>09 פברואר 17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107504" y="6356350"/>
            <a:ext cx="2133600" cy="365125"/>
          </a:xfrm>
        </p:spPr>
        <p:txBody>
          <a:bodyPr/>
          <a:lstStyle/>
          <a:p>
            <a:fld id="{6012A638-424B-4D82-81A3-8224E53FDE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27318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73EE-B9D9-4002-B2B0-A197EB31410B}" type="datetime8">
              <a:rPr lang="he-IL" smtClean="0"/>
              <a:t>09 פברואר 17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98729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A684-C52E-45DE-B4E2-9018B721E267}" type="datetime8">
              <a:rPr lang="he-IL" smtClean="0"/>
              <a:t>09 פברואר 17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5683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3489B-4668-44F9-9AEA-3FF17EDB5973}" type="datetime8">
              <a:rPr lang="he-IL" smtClean="0"/>
              <a:t>09 פברואר 17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2A638-424B-4D82-81A3-8224E53FDE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1832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4.emf"/><Relationship Id="rId4" Type="http://schemas.openxmlformats.org/officeDocument/2006/relationships/oleObject" Target="../embeddings/Microsoft_Excel_97-2003_Worksheet1.xls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463031"/>
            <a:ext cx="7772400" cy="1470025"/>
          </a:xfrm>
        </p:spPr>
        <p:txBody>
          <a:bodyPr>
            <a:noAutofit/>
          </a:bodyPr>
          <a:lstStyle/>
          <a:p>
            <a:pPr lvl="0"/>
            <a:r>
              <a:rPr lang="he-IL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עיריית תל אביב יפו במספרים</a:t>
            </a:r>
            <a:br>
              <a:rPr lang="he-IL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he-IL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בשנים 2012 – 2015  / </a:t>
            </a:r>
            <a:r>
              <a:rPr lang="he-IL" sz="48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2016</a:t>
            </a:r>
            <a:endParaRPr lang="he-IL" sz="4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4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6229" y="4869160"/>
            <a:ext cx="2891538" cy="15732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 descr="תוצאת תמונה עבור תל אביב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-2436435"/>
            <a:ext cx="9144000" cy="2625074"/>
          </a:xfrm>
          <a:prstGeom prst="rect">
            <a:avLst/>
          </a:prstGeom>
          <a:noFill/>
          <a:effectLst>
            <a:reflection blurRad="6350" stA="50000" endA="300" endPos="90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741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כותרת 1"/>
          <p:cNvSpPr txBox="1">
            <a:spLocks/>
          </p:cNvSpPr>
          <p:nvPr/>
        </p:nvSpPr>
        <p:spPr bwMode="auto">
          <a:xfrm>
            <a:off x="-179513" y="792510"/>
            <a:ext cx="9144001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e-IL" altLang="he-IL" sz="1600" b="1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סה"כ אירועים שטופלו </a:t>
            </a:r>
            <a:r>
              <a:rPr lang="he-IL" altLang="he-IL" sz="1600" b="1" u="sng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בשנ"ע</a:t>
            </a:r>
            <a:r>
              <a:rPr lang="he-IL" altLang="he-IL" sz="1600" b="1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he-IL" altLang="he-IL" sz="1600" b="1" u="sng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2015:</a:t>
            </a:r>
            <a:endParaRPr lang="he-IL" altLang="he-IL" sz="1600" b="1" u="sng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aphicFrame>
        <p:nvGraphicFramePr>
          <p:cNvPr id="7" name="טבלה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3395659"/>
              </p:ext>
            </p:extLst>
          </p:nvPr>
        </p:nvGraphicFramePr>
        <p:xfrm>
          <a:off x="306392" y="1196752"/>
          <a:ext cx="8586783" cy="2060576"/>
        </p:xfrm>
        <a:graphic>
          <a:graphicData uri="http://schemas.openxmlformats.org/drawingml/2006/table">
            <a:tbl>
              <a:tblPr rtl="1" firstRow="1" firstCol="1" bandRow="1"/>
              <a:tblGrid>
                <a:gridCol w="3266199"/>
                <a:gridCol w="1330146"/>
                <a:gridCol w="1330146"/>
                <a:gridCol w="1330146"/>
                <a:gridCol w="1330146"/>
              </a:tblGrid>
              <a:tr h="380262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גורם מדווח</a:t>
                      </a:r>
                      <a:endParaRPr kumimoji="0" lang="en-US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604" marR="686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חציון א'</a:t>
                      </a:r>
                      <a:endParaRPr kumimoji="0" lang="en-US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604" marR="686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חציון ב'</a:t>
                      </a:r>
                      <a:endParaRPr kumimoji="0" lang="en-US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604" marR="686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סה"כ שנתי</a:t>
                      </a:r>
                      <a:endParaRPr kumimoji="0" lang="en-US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604" marR="686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אחוז שינוי</a:t>
                      </a:r>
                      <a:endParaRPr kumimoji="0" lang="en-US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604" marR="686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33915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מוקד 100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604" marR="686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10,088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604" marR="686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16,242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604" marR="686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26,330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604" marR="686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61%</a:t>
                      </a:r>
                    </a:p>
                  </a:txBody>
                  <a:tcPr marL="9526" marR="9526" marT="95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970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מוקד 106</a:t>
                      </a:r>
                      <a:r>
                        <a:rPr lang="he-IL" sz="1400" b="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 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604" marR="686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3,397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604" marR="686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4,132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604" marR="686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7,529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604" marR="686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22%</a:t>
                      </a:r>
                    </a:p>
                  </a:txBody>
                  <a:tcPr marL="9526" marR="9526" marT="95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093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אירועים שהתקבלו במהלך סיורים יזומים בשטח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604" marR="686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4,305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604" marR="686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3,456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604" marR="686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7,761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604" marR="686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20%-</a:t>
                      </a:r>
                      <a:endParaRPr lang="he-IL" sz="1400" b="0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6" marR="9526" marT="95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סה"כ</a:t>
                      </a:r>
                      <a:r>
                        <a:rPr lang="he-IL" sz="1400" b="0" baseline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אירועים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604" marR="686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17,790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604" marR="686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23,830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604" marR="686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41,620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604" marR="686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34%</a:t>
                      </a:r>
                    </a:p>
                  </a:txBody>
                  <a:tcPr marL="9526" marR="9526" marT="95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090" name="TextBox 1"/>
          <p:cNvSpPr txBox="1">
            <a:spLocks noChangeArrowheads="1"/>
          </p:cNvSpPr>
          <p:nvPr/>
        </p:nvSpPr>
        <p:spPr bwMode="auto">
          <a:xfrm>
            <a:off x="4814888" y="5307013"/>
            <a:ext cx="6461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e-IL" altLang="he-IL" sz="1800" b="1">
                <a:solidFill>
                  <a:schemeClr val="bg1"/>
                </a:solidFill>
                <a:latin typeface="Arial" pitchFamily="34" charset="0"/>
              </a:rPr>
              <a:t>63%</a:t>
            </a:r>
          </a:p>
        </p:txBody>
      </p:sp>
      <p:sp>
        <p:nvSpPr>
          <p:cNvPr id="2091" name="TextBox 7"/>
          <p:cNvSpPr txBox="1">
            <a:spLocks noChangeArrowheads="1"/>
          </p:cNvSpPr>
          <p:nvPr/>
        </p:nvSpPr>
        <p:spPr bwMode="auto">
          <a:xfrm>
            <a:off x="3276600" y="5262563"/>
            <a:ext cx="6461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e-IL" altLang="he-IL" sz="1800" b="1">
                <a:solidFill>
                  <a:schemeClr val="bg1"/>
                </a:solidFill>
                <a:latin typeface="Arial" pitchFamily="34" charset="0"/>
              </a:rPr>
              <a:t>18%</a:t>
            </a:r>
          </a:p>
        </p:txBody>
      </p:sp>
      <p:sp>
        <p:nvSpPr>
          <p:cNvPr id="2092" name="TextBox 8"/>
          <p:cNvSpPr txBox="1">
            <a:spLocks noChangeArrowheads="1"/>
          </p:cNvSpPr>
          <p:nvPr/>
        </p:nvSpPr>
        <p:spPr bwMode="auto">
          <a:xfrm>
            <a:off x="3794125" y="4859338"/>
            <a:ext cx="6461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e-IL" altLang="he-IL" sz="1800" b="1">
                <a:solidFill>
                  <a:schemeClr val="bg1"/>
                </a:solidFill>
                <a:latin typeface="Arial" pitchFamily="34" charset="0"/>
              </a:rPr>
              <a:t>19%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476375" y="188913"/>
            <a:ext cx="7483475" cy="53181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anchor="ctr"/>
          <a:lstStyle/>
          <a:p>
            <a:pPr>
              <a:defRPr/>
            </a:pPr>
            <a:r>
              <a:rPr lang="he-IL" sz="28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  <a:cs typeface="Guttman Haim" pitchFamily="2" charset="-79"/>
              </a:rPr>
              <a:t>חטיבת תפעול לאיכות חיים וסביבה</a:t>
            </a:r>
            <a:endParaRPr lang="en-US" sz="28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itchFamily="82" charset="0"/>
              <a:cs typeface="Guttman Haim" pitchFamily="2" charset="-79"/>
            </a:endParaRPr>
          </a:p>
        </p:txBody>
      </p:sp>
      <p:pic>
        <p:nvPicPr>
          <p:cNvPr id="10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5563"/>
            <a:ext cx="1368425" cy="744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טבלה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440451"/>
              </p:ext>
            </p:extLst>
          </p:nvPr>
        </p:nvGraphicFramePr>
        <p:xfrm>
          <a:off x="305064" y="3737353"/>
          <a:ext cx="8598271" cy="2619586"/>
        </p:xfrm>
        <a:graphic>
          <a:graphicData uri="http://schemas.openxmlformats.org/drawingml/2006/table">
            <a:tbl>
              <a:tblPr rtl="1" firstRow="1" firstCol="1" bandRow="1"/>
              <a:tblGrid>
                <a:gridCol w="3326879"/>
                <a:gridCol w="1317848"/>
                <a:gridCol w="1317848"/>
                <a:gridCol w="1317848"/>
                <a:gridCol w="1317848"/>
              </a:tblGrid>
              <a:tr h="41172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800" b="1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גזרה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800" b="1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חציון א'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800" b="1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חציון ב'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800" b="1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סה"כ שנתי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800" b="1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אחוז שינוי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3565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לב - מרכז ת"א (רובעים  6, 5, 4, 3)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5,886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7,887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13,773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34%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838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שרת - דרום ת"א (רובע 8)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3,398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4,810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8,208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42%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1113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שכונות - דרום מזרח ת"א (רובע  9)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3,168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4,315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7,483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36%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183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יפו - דרום מערב ת"א (רובע 7)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2,969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3,598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6,567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21%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083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תא"צ</a:t>
                      </a:r>
                      <a:r>
                        <a:rPr lang="he-IL" sz="1400" b="0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- ת"א צפון (רובעים 2, 1)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2,369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3,220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5,589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36%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סה"כ אירועים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17,790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23,830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41,620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b="0" kern="12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34%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" name="כותרת 1"/>
          <p:cNvSpPr txBox="1">
            <a:spLocks/>
          </p:cNvSpPr>
          <p:nvPr/>
        </p:nvSpPr>
        <p:spPr bwMode="auto">
          <a:xfrm>
            <a:off x="323528" y="3364478"/>
            <a:ext cx="864096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e-IL" altLang="he-IL" sz="1600" b="1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סה"כ אירועים </a:t>
            </a:r>
            <a:r>
              <a:rPr lang="he-IL" altLang="he-IL" sz="1600" b="1" u="sng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בחלוקה לגזרות:</a:t>
            </a:r>
            <a:endParaRPr lang="he-IL" altLang="he-IL" sz="1600" b="1" u="sng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13" name="Picture 2" descr="ScreenHunter_00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18"/>
          <a:stretch>
            <a:fillRect/>
          </a:stretch>
        </p:blipFill>
        <p:spPr bwMode="auto">
          <a:xfrm>
            <a:off x="250825" y="6307534"/>
            <a:ext cx="85693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734433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61B31C-FF25-48D5-B18B-F0DC9D283FF0}" type="slidenum">
              <a:rPr lang="he-IL"/>
              <a:pPr>
                <a:defRPr/>
              </a:pPr>
              <a:t>11</a:t>
            </a:fld>
            <a:endParaRPr lang="he-IL" dirty="0"/>
          </a:p>
        </p:txBody>
      </p:sp>
      <p:sp>
        <p:nvSpPr>
          <p:cNvPr id="4099" name="כותרת 1"/>
          <p:cNvSpPr txBox="1">
            <a:spLocks/>
          </p:cNvSpPr>
          <p:nvPr/>
        </p:nvSpPr>
        <p:spPr bwMode="auto">
          <a:xfrm>
            <a:off x="4573016" y="1340768"/>
            <a:ext cx="4247456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e-IL" altLang="he-IL" sz="1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התפלגות האירועים לפי סל העבירות</a:t>
            </a:r>
          </a:p>
        </p:txBody>
      </p:sp>
      <p:graphicFrame>
        <p:nvGraphicFramePr>
          <p:cNvPr id="4100" name="תרשים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4214452"/>
              </p:ext>
            </p:extLst>
          </p:nvPr>
        </p:nvGraphicFramePr>
        <p:xfrm>
          <a:off x="1208088" y="1290638"/>
          <a:ext cx="7305675" cy="470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גליון עבודה" r:id="rId4" imgW="7307647" imgH="4701613" progId="Excel.Sheet.8">
                  <p:embed/>
                </p:oleObj>
              </mc:Choice>
              <mc:Fallback>
                <p:oleObj name="גליון עבודה" r:id="rId4" imgW="7307647" imgH="4701613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8088" y="1290638"/>
                        <a:ext cx="7305675" cy="470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476375" y="188913"/>
            <a:ext cx="7483475" cy="53181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anchor="ctr"/>
          <a:lstStyle/>
          <a:p>
            <a:pPr>
              <a:defRPr/>
            </a:pPr>
            <a:r>
              <a:rPr lang="he-IL" sz="28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  <a:cs typeface="Guttman Haim" pitchFamily="2" charset="-79"/>
              </a:rPr>
              <a:t>חטיבת תפעול לאיכות חיים וסביבה</a:t>
            </a:r>
            <a:endParaRPr lang="en-US" sz="28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itchFamily="82" charset="0"/>
              <a:cs typeface="Guttman Haim" pitchFamily="2" charset="-79"/>
            </a:endParaRPr>
          </a:p>
        </p:txBody>
      </p:sp>
      <p:pic>
        <p:nvPicPr>
          <p:cNvPr id="10" name="Picture 2" descr="ScreenHunter_00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18"/>
          <a:stretch>
            <a:fillRect/>
          </a:stretch>
        </p:blipFill>
        <p:spPr bwMode="auto">
          <a:xfrm>
            <a:off x="250825" y="6237288"/>
            <a:ext cx="85693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5563"/>
            <a:ext cx="1368425" cy="744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18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4"/>
          <p:cNvSpPr>
            <a:spLocks noChangeArrowheads="1"/>
          </p:cNvSpPr>
          <p:nvPr/>
        </p:nvSpPr>
        <p:spPr bwMode="auto">
          <a:xfrm>
            <a:off x="323850" y="188913"/>
            <a:ext cx="8636000" cy="53181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anchor="ctr"/>
          <a:lstStyle/>
          <a:p>
            <a:pPr>
              <a:defRPr/>
            </a:pPr>
            <a:r>
              <a:rPr lang="he-IL" sz="28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  <a:cs typeface="Guttman Haim" pitchFamily="2" charset="-79"/>
              </a:rPr>
              <a:t>חטיבת תכנון, ארגון ומערכות מידע</a:t>
            </a:r>
            <a:endParaRPr lang="en-US" sz="28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itchFamily="82" charset="0"/>
              <a:cs typeface="Guttman Haim" pitchFamily="2" charset="-79"/>
            </a:endParaRPr>
          </a:p>
        </p:txBody>
      </p:sp>
      <p:pic>
        <p:nvPicPr>
          <p:cNvPr id="20483" name="Picture 2" descr="ScreenHunter_00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18"/>
          <a:stretch>
            <a:fillRect/>
          </a:stretch>
        </p:blipFill>
        <p:spPr bwMode="auto">
          <a:xfrm>
            <a:off x="250825" y="6307534"/>
            <a:ext cx="85693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5563"/>
            <a:ext cx="1368425" cy="744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Group 4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2861015"/>
              </p:ext>
            </p:extLst>
          </p:nvPr>
        </p:nvGraphicFramePr>
        <p:xfrm>
          <a:off x="250825" y="980728"/>
          <a:ext cx="8713788" cy="5431565"/>
        </p:xfrm>
        <a:graphic>
          <a:graphicData uri="http://schemas.openxmlformats.org/drawingml/2006/table">
            <a:tbl>
              <a:tblPr rtl="1"/>
              <a:tblGrid>
                <a:gridCol w="4002536"/>
                <a:gridCol w="1177813"/>
                <a:gridCol w="1177813"/>
                <a:gridCol w="1177813"/>
                <a:gridCol w="1177813"/>
              </a:tblGrid>
              <a:tr h="60177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יעד / נתון נמדד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2012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2013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2014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2015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47589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הגדלת אחוז ייצוג נשי בדירקטוריונים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44%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כ-50%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589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המשלחות היוצאות ונכנסות 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95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101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134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140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9002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שת"פ עם שגרירויות: פניות, כנסים, מפגשי מומחים, חניה, סיורים וארנונה 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349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30 שת"פ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 מומחים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25 שת"פ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 דוברים לכנסים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 מומחים לסדנאות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32 מתוך 61 שגרירויות בת"א-יפו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20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ערים בעולם עימם מתקיים קשר שוטף לתועלת העירייה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41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41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35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35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589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טיפול בפניות של עסקים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30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70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80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120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5894">
                <a:tc>
                  <a:txBody>
                    <a:bodyPr/>
                    <a:lstStyle/>
                    <a:p>
                      <a:pPr algn="r" rtl="1" fontAlgn="ctr"/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עסקים השותפים לפעילות העירונית</a:t>
                      </a:r>
                      <a:endParaRPr kumimoji="0" lang="he-IL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22</a:t>
                      </a: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30</a:t>
                      </a: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50</a:t>
                      </a: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100</a:t>
                      </a: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20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מס' שת"פ עם שגרירויות ביחס למס' הכולל של שגרירויות במטרופולין תל אביב יפו 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25 מתוך 61       37%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30 מתוך 59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50%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780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מס' משלחות לא מתוכננות – נכנסות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/>
                      </a:r>
                      <a:b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</a:b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(סה"כ 103 משלחות נכנסות)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38 מתוך  103            26%  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 מתוך 85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24%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12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1881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4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938050"/>
              </p:ext>
            </p:extLst>
          </p:nvPr>
        </p:nvGraphicFramePr>
        <p:xfrm>
          <a:off x="250825" y="980729"/>
          <a:ext cx="8713788" cy="4639379"/>
        </p:xfrm>
        <a:graphic>
          <a:graphicData uri="http://schemas.openxmlformats.org/drawingml/2006/table">
            <a:tbl>
              <a:tblPr rtl="1"/>
              <a:tblGrid>
                <a:gridCol w="4002536"/>
                <a:gridCol w="1177813"/>
                <a:gridCol w="1177813"/>
                <a:gridCol w="1177813"/>
                <a:gridCol w="1177813"/>
              </a:tblGrid>
              <a:tr h="60192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יעד / נתון נמדד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2012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2013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2014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2015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487276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מס' הטפסים המפורסמים בפורטל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233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כ- 247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כ- 255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כ- 260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276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מס' כניסות משתמשים חיצוניים לאתר הטפסים באינטרנט העירוני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56,317</a:t>
                      </a: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46,045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53,521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53,388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87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מספר סקרים בקרב תושבים ובעלי עסקים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>
                        <a:lnSpc>
                          <a:spcPct val="100000"/>
                        </a:lnSpc>
                        <a:buFont typeface="Arial" pitchFamily="34" charset="0"/>
                        <a:buNone/>
                      </a:pPr>
                      <a:r>
                        <a:rPr kumimoji="0" lang="he-IL" sz="1400" kern="600" baseline="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6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2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kern="6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2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תקשוב בחינוך – היקף הכיתות החדשות שיפרסו</a:t>
                      </a: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300</a:t>
                      </a: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297</a:t>
                      </a: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355(+חט"ב)</a:t>
                      </a: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797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דיגיתל</a:t>
                      </a: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wifi</a:t>
                      </a: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 – היקף האתרים שנפרסו</a:t>
                      </a: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70</a:t>
                      </a: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78</a:t>
                      </a: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78</a:t>
                      </a: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3908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דיגיתל</a:t>
                      </a: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wifi</a:t>
                      </a: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 – היקף הגלישות החודשי</a:t>
                      </a: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40,650</a:t>
                      </a: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48,250</a:t>
                      </a: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50,000</a:t>
                      </a: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74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דיגיתל</a:t>
                      </a: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APP</a:t>
                      </a: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 – היקף הורדת האפליקציות</a:t>
                      </a: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30,000</a:t>
                      </a: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24,000</a:t>
                      </a:r>
                      <a:endParaRPr kumimoji="0" lang="he-IL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25,000</a:t>
                      </a:r>
                      <a:endParaRPr kumimoji="0" lang="he-IL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21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דיגיתל</a:t>
                      </a: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APP</a:t>
                      </a: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 – כניסות לדף הבית</a:t>
                      </a:r>
                    </a:p>
                  </a:txBody>
                  <a:tcPr marL="91438" marR="91438" marT="45767" marB="4576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1438" marR="91438" marT="45767" marB="4576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147,934</a:t>
                      </a:r>
                    </a:p>
                  </a:txBody>
                  <a:tcPr marL="91438" marR="91438" marT="45767" marB="4576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193,859</a:t>
                      </a:r>
                    </a:p>
                  </a:txBody>
                  <a:tcPr marL="91438" marR="91438" marT="45767" marB="4576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282,564</a:t>
                      </a:r>
                    </a:p>
                  </a:txBody>
                  <a:tcPr marL="91438" marR="91438" marT="45767" marB="4576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323850" y="188913"/>
            <a:ext cx="8636000" cy="53181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he-IL" sz="28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  <a:cs typeface="Guttman Haim" pitchFamily="2" charset="-79"/>
              </a:rPr>
              <a:t>חטיבת תכנון, ארגון ומערכות מידע</a:t>
            </a:r>
            <a:endParaRPr lang="en-US" sz="28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itchFamily="82" charset="0"/>
              <a:cs typeface="Guttman Haim" pitchFamily="2" charset="-79"/>
            </a:endParaRPr>
          </a:p>
        </p:txBody>
      </p:sp>
      <p:pic>
        <p:nvPicPr>
          <p:cNvPr id="4" name="Picture 2" descr="ScreenHunter_00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18"/>
          <a:stretch>
            <a:fillRect/>
          </a:stretch>
        </p:blipFill>
        <p:spPr bwMode="auto">
          <a:xfrm>
            <a:off x="250825" y="6307534"/>
            <a:ext cx="85693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5563"/>
            <a:ext cx="1368425" cy="744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13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38186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4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5523930"/>
              </p:ext>
            </p:extLst>
          </p:nvPr>
        </p:nvGraphicFramePr>
        <p:xfrm>
          <a:off x="323848" y="980729"/>
          <a:ext cx="8640765" cy="5261208"/>
        </p:xfrm>
        <a:graphic>
          <a:graphicData uri="http://schemas.openxmlformats.org/drawingml/2006/table">
            <a:tbl>
              <a:tblPr rtl="1"/>
              <a:tblGrid>
                <a:gridCol w="3520976"/>
                <a:gridCol w="1195104"/>
                <a:gridCol w="1181400"/>
                <a:gridCol w="1024375"/>
                <a:gridCol w="1718910"/>
              </a:tblGrid>
              <a:tr h="60192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יעד / נתון נמדד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2012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2013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2014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2015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487276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מספר דפי תוכן חדשים באתר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3" marR="68573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78 בעברית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70 באנגלית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3" marR="68573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62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3" marR="68573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36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3" marR="68573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10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רק </a:t>
                      </a:r>
                      <a:r>
                        <a:rPr kumimoji="0" lang="he-I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דחופים בגלל העבודה על האתר החדש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3" marR="68573" marT="9524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38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מספר משובים לדפי מידע באתר האינטרנט</a:t>
                      </a:r>
                    </a:p>
                  </a:txBody>
                  <a:tcPr marL="68573" marR="68573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3883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3" marR="68573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4087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3" marR="68573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5469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3" marR="68573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he-I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7039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3" marR="68573" marT="9524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276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כמות הצפיות באתר האינטרנט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3" marR="68573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4,672,380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3" marR="68573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5,784,875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3" marR="68573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8,360,737</a:t>
                      </a:r>
                      <a:r>
                        <a:rPr kumimoji="0" lang="he-IL" sz="1400" kern="1200" dirty="0" smtClean="0">
                          <a:solidFill>
                            <a:srgbClr val="FF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3" marR="68573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10,045,398</a:t>
                      </a: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3" marR="68573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87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מספר תושבים רשומים למועדון דיגיתל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3" marR="68573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50,870</a:t>
                      </a: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93,692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127,000</a:t>
                      </a:r>
                      <a:endParaRPr kumimoji="0" lang="en-US" sz="1400" b="0" i="0" u="none" strike="noStrike" kern="1200" cap="none" normalizeH="0" baseline="3000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2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מספר </a:t>
                      </a:r>
                      <a:r>
                        <a:rPr kumimoji="0" lang="he-IL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דיוורים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3" marR="68573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100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236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230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329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סה"כ כניסות שנתי לאזור האישי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3" marR="68573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61,139</a:t>
                      </a: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124,758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3908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אחוז התושבים אשר ביצעו אקטיבציה מסה"כ התושבים אשר נרשמו עם מייל</a:t>
                      </a: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3" marR="68573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85%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89%</a:t>
                      </a: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90%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74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אחוז התושבים אשר ביצעו אקטיבציה לאחר שיחת טלפון מנציג</a:t>
                      </a: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3" marR="68573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42.5%</a:t>
                      </a:r>
                      <a:endParaRPr kumimoji="0" lang="en-US" sz="1400" b="0" i="0" u="none" strike="noStrike" kern="1200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21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ממוצע אחוז הגידול החודשי בכניסות לפריטי דיגיתל ביחס לשנה קודמת</a:t>
                      </a: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3" marR="68573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184%</a:t>
                      </a:r>
                      <a:endParaRPr kumimoji="0" lang="he-IL" sz="1400" b="0" i="0" u="none" strike="noStrike" kern="1200" cap="none" normalizeH="0" baseline="300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58.9%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323850" y="188913"/>
            <a:ext cx="8636000" cy="53181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he-IL" sz="28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  <a:cs typeface="Guttman Haim" pitchFamily="2" charset="-79"/>
              </a:rPr>
              <a:t>חטיבת תכנון, ארגון ומערכות מידע</a:t>
            </a:r>
            <a:endParaRPr lang="en-US" sz="28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itchFamily="82" charset="0"/>
              <a:cs typeface="Guttman Haim" pitchFamily="2" charset="-79"/>
            </a:endParaRPr>
          </a:p>
        </p:txBody>
      </p:sp>
      <p:pic>
        <p:nvPicPr>
          <p:cNvPr id="4" name="Picture 2" descr="ScreenHunter_00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18"/>
          <a:stretch>
            <a:fillRect/>
          </a:stretch>
        </p:blipFill>
        <p:spPr bwMode="auto">
          <a:xfrm>
            <a:off x="250825" y="6307534"/>
            <a:ext cx="85693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5563"/>
            <a:ext cx="1368425" cy="744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14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190571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4"/>
          <p:cNvSpPr>
            <a:spLocks noChangeArrowheads="1"/>
          </p:cNvSpPr>
          <p:nvPr/>
        </p:nvSpPr>
        <p:spPr bwMode="auto">
          <a:xfrm>
            <a:off x="508000" y="161925"/>
            <a:ext cx="8636000" cy="53181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he-IL" sz="28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  <a:cs typeface="Guttman Haim" pitchFamily="2" charset="-79"/>
              </a:rPr>
              <a:t>מינהל החינוך, התרבות והספורט</a:t>
            </a:r>
            <a:endParaRPr lang="en-US" sz="28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itchFamily="82" charset="0"/>
              <a:cs typeface="Guttman Haim" pitchFamily="2" charset="-79"/>
            </a:endParaRPr>
          </a:p>
        </p:txBody>
      </p:sp>
      <p:pic>
        <p:nvPicPr>
          <p:cNvPr id="20483" name="Picture 2" descr="ScreenHunter_00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18"/>
          <a:stretch>
            <a:fillRect/>
          </a:stretch>
        </p:blipFill>
        <p:spPr bwMode="auto">
          <a:xfrm>
            <a:off x="250825" y="6237288"/>
            <a:ext cx="85693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5563"/>
            <a:ext cx="1368425" cy="744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Group 4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512421"/>
              </p:ext>
            </p:extLst>
          </p:nvPr>
        </p:nvGraphicFramePr>
        <p:xfrm>
          <a:off x="250824" y="883852"/>
          <a:ext cx="8713790" cy="4694084"/>
        </p:xfrm>
        <a:graphic>
          <a:graphicData uri="http://schemas.openxmlformats.org/drawingml/2006/table">
            <a:tbl>
              <a:tblPr rtl="1"/>
              <a:tblGrid>
                <a:gridCol w="4002538"/>
                <a:gridCol w="1177813"/>
                <a:gridCol w="1177813"/>
                <a:gridCol w="1177813"/>
                <a:gridCol w="1177813"/>
              </a:tblGrid>
              <a:tr h="64003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יעד / נתון נמדד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2012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2013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2014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2015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5791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גנים המשתתפים בתוכניות מוזיקה ובתכניות אומנות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60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70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80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85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הגנים בהם פועלת תוכנית "</a:t>
                      </a:r>
                      <a:r>
                        <a:rPr kumimoji="0" lang="he-IL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ירוקצ'יק</a:t>
                      </a: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"  לחינוך סביבתי בגני הילדים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122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150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220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240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גני ילדים בעיר שהוסמכו ל'גן ירוק' </a:t>
                      </a:r>
                      <a:r>
                        <a:rPr kumimoji="0" lang="he-IL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ול'גן</a:t>
                      </a: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ירוק מתמיד'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50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60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60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70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בתי הספר היסודיים המשתתפים בתכניות 'מצוינות' להעשרת תלמידים מצטיינים</a:t>
                      </a:r>
                    </a:p>
                  </a:txBody>
                  <a:tcPr marT="45696" marB="4569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40</a:t>
                      </a: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45</a:t>
                      </a: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45</a:t>
                      </a: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45</a:t>
                      </a: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מקבלי שירות הזנה מקרב הזקוקים</a:t>
                      </a:r>
                      <a:r>
                        <a:rPr kumimoji="0" lang="he-I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לכך בבתי ספר יסודיים                                                                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5,150</a:t>
                      </a: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5,200</a:t>
                      </a: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5,400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5334</a:t>
                      </a: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בתי הספר המפעילים תכניות בנושא איכות סביבה וקיימות בחינוך היסודי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50</a:t>
                      </a: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52</a:t>
                      </a: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53</a:t>
                      </a: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54</a:t>
                      </a: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בתי הספר היסודיים שבהם פועלת תכנית מאדום לירוק לשיפור הישגים ואקלים חינוכי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</a:t>
                      </a: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</a:t>
                      </a: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15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9841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08000" y="161925"/>
            <a:ext cx="8636000" cy="53181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he-IL" sz="28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  <a:cs typeface="Guttman Haim" pitchFamily="2" charset="-79"/>
              </a:rPr>
              <a:t>מינהל החינוך, התרבות והספורט</a:t>
            </a:r>
            <a:endParaRPr lang="en-US" sz="28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itchFamily="82" charset="0"/>
              <a:cs typeface="Guttman Haim" pitchFamily="2" charset="-79"/>
            </a:endParaRPr>
          </a:p>
        </p:txBody>
      </p:sp>
      <p:pic>
        <p:nvPicPr>
          <p:cNvPr id="20483" name="Picture 2" descr="ScreenHunter_00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18"/>
          <a:stretch>
            <a:fillRect/>
          </a:stretch>
        </p:blipFill>
        <p:spPr bwMode="auto">
          <a:xfrm>
            <a:off x="250825" y="6237288"/>
            <a:ext cx="85693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5563"/>
            <a:ext cx="1368425" cy="744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Group 4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7990746"/>
              </p:ext>
            </p:extLst>
          </p:nvPr>
        </p:nvGraphicFramePr>
        <p:xfrm>
          <a:off x="250826" y="916364"/>
          <a:ext cx="8724976" cy="4815832"/>
        </p:xfrm>
        <a:graphic>
          <a:graphicData uri="http://schemas.openxmlformats.org/drawingml/2006/table">
            <a:tbl>
              <a:tblPr rtl="1"/>
              <a:tblGrid>
                <a:gridCol w="4007676"/>
                <a:gridCol w="1179325"/>
                <a:gridCol w="1179325"/>
                <a:gridCol w="1179325"/>
                <a:gridCol w="1179325"/>
              </a:tblGrid>
              <a:tr h="64003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יעד / נתון נמדד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2012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2013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2014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lender" pitchFamily="18" charset="-79"/>
                        <a:ea typeface="Arial Unicode MS" pitchFamily="34" charset="-128"/>
                        <a:cs typeface="Blender" pitchFamily="18" charset="-79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2015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5791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בתי הספר היסודיים המפעילים תכנית זהות יהודית ישראלית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* התוכנית מופעלת בכל בתי הספר העל יסודיים</a:t>
                      </a:r>
                      <a:r>
                        <a:rPr kumimoji="0" lang="he-I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15</a:t>
                      </a: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15</a:t>
                      </a: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15</a:t>
                      </a: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15</a:t>
                      </a: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אחוז התלמידים שסיימו כיתה י"ב בביה"ס בו התחילו</a:t>
                      </a:r>
                    </a:p>
                  </a:txBody>
                  <a:tcPr marT="45696" marB="4569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72.8%</a:t>
                      </a: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96" marB="4569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74%</a:t>
                      </a:r>
                    </a:p>
                  </a:txBody>
                  <a:tcPr marT="45696" marB="4569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85.7%</a:t>
                      </a: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96" marB="4569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85.7%</a:t>
                      </a:r>
                    </a:p>
                  </a:txBody>
                  <a:tcPr marT="45696" marB="4569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שיעורי הזכאות לתעודת בגרות בקרב הלומדים בבתי הספר העירוניים והמשותפים השש שנתיים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endParaRPr kumimoji="0" lang="he-I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96" marB="4569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88.5%</a:t>
                      </a: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96" marB="4569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88.2%</a:t>
                      </a: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96" marB="4569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90.4%</a:t>
                      </a: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96" marB="4569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92.5%</a:t>
                      </a:r>
                    </a:p>
                  </a:txBody>
                  <a:tcPr marT="45696" marB="4569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אחוז התלמידים הניגשים לבגרות בהיקף של 5 יחידות לימוד באנגלית</a:t>
                      </a:r>
                      <a:r>
                        <a:rPr kumimoji="0" lang="he-I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</a:p>
                  </a:txBody>
                  <a:tcPr marT="45696" marB="4569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62%</a:t>
                      </a: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96" marB="4569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62%</a:t>
                      </a:r>
                    </a:p>
                  </a:txBody>
                  <a:tcPr marT="45696" marB="4569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62%</a:t>
                      </a: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96" marB="4569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64.0%</a:t>
                      </a:r>
                    </a:p>
                  </a:txBody>
                  <a:tcPr marT="45696" marB="4569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אחוז התלמידים הניגשים לבגרות בהיקף של 5 יחידות לימוד במתמטיקה</a:t>
                      </a:r>
                      <a:r>
                        <a:rPr kumimoji="0" lang="he-I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</a:p>
                  </a:txBody>
                  <a:tcPr marT="45696" marB="4569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16%</a:t>
                      </a: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96" marB="4569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15%</a:t>
                      </a:r>
                    </a:p>
                  </a:txBody>
                  <a:tcPr marT="45696" marB="4569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15%</a:t>
                      </a: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96" marB="4569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14%</a:t>
                      </a:r>
                    </a:p>
                  </a:txBody>
                  <a:tcPr marT="45696" marB="4569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אחוז בני הנוער בכיתות ט'-י"ב</a:t>
                      </a:r>
                      <a:r>
                        <a:rPr kumimoji="0" lang="he-I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המנותקים ממסגרות לימוד פורמליות, שמשולבים במוסדות השכלה, הכשרה מקצועית ותעסוקתית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67%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64%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67%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67%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16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2074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508000" y="161925"/>
            <a:ext cx="8636000" cy="53181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he-IL" sz="28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  <a:cs typeface="Guttman Haim" pitchFamily="2" charset="-79"/>
              </a:rPr>
              <a:t>מינהל החינוך, התרבות והספורט</a:t>
            </a:r>
            <a:endParaRPr lang="en-US" sz="28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itchFamily="82" charset="0"/>
              <a:cs typeface="Guttman Haim" pitchFamily="2" charset="-79"/>
            </a:endParaRPr>
          </a:p>
        </p:txBody>
      </p:sp>
      <p:graphicFrame>
        <p:nvGraphicFramePr>
          <p:cNvPr id="3" name="Group 4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065252"/>
              </p:ext>
            </p:extLst>
          </p:nvPr>
        </p:nvGraphicFramePr>
        <p:xfrm>
          <a:off x="250826" y="879654"/>
          <a:ext cx="8713788" cy="5005032"/>
        </p:xfrm>
        <a:graphic>
          <a:graphicData uri="http://schemas.openxmlformats.org/drawingml/2006/table">
            <a:tbl>
              <a:tblPr rtl="1"/>
              <a:tblGrid>
                <a:gridCol w="4002536"/>
                <a:gridCol w="1177813"/>
                <a:gridCol w="1177813"/>
                <a:gridCol w="1177813"/>
                <a:gridCol w="1177813"/>
              </a:tblGrid>
              <a:tr h="64003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יעד / נתון נמדד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lender" pitchFamily="18" charset="-79"/>
                        <a:ea typeface="Arial Unicode MS" pitchFamily="34" charset="-128"/>
                        <a:cs typeface="Blender" pitchFamily="18" charset="-79"/>
                      </a:endParaRP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2012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2013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2014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lender" pitchFamily="18" charset="-79"/>
                        <a:ea typeface="Arial Unicode MS" pitchFamily="34" charset="-128"/>
                        <a:cs typeface="Blender" pitchFamily="18" charset="-79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2015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5791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התלמידים  המקבלים מלגת נסיעה למסע לפולין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269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251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בתי הספר בחינוך המיוחד המפעילים תכניות בנושא איכות סביבה וקיימות  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14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14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14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14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מס' תלמידים (מטופלים) עימם נעשתה התערבות פסיכולוגית ישירה /עקיפה</a:t>
                      </a:r>
                      <a:endParaRPr kumimoji="0" lang="en-US" alt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4350</a:t>
                      </a:r>
                      <a:endParaRPr kumimoji="0" lang="en-US" alt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3370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4366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4435</a:t>
                      </a:r>
                      <a:endParaRPr kumimoji="0" lang="en-US" alt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מספר הגנים בהם מתבצע "ליווי התפתחותי"</a:t>
                      </a:r>
                      <a:endParaRPr kumimoji="0" lang="en-US" alt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pitchFamily="34" charset="0"/>
                        </a:rPr>
                        <a:t>10 </a:t>
                      </a:r>
                      <a:br>
                        <a:rPr kumimoji="0" lang="en-US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pitchFamily="34" charset="0"/>
                        </a:rPr>
                      </a:b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כיתות גן</a:t>
                      </a:r>
                      <a:endParaRPr kumimoji="0" lang="en-US" alt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400" dirty="0" smtClean="0">
                          <a:solidFill>
                            <a:schemeClr val="tx1"/>
                          </a:solidFill>
                        </a:rPr>
                        <a:t>15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en-US" sz="140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he-IL" sz="1400" dirty="0" smtClean="0">
                          <a:solidFill>
                            <a:schemeClr val="tx1"/>
                          </a:solidFill>
                        </a:rPr>
                        <a:t>כיתות גן</a:t>
                      </a:r>
                      <a:endParaRPr lang="he-IL" sz="1400" dirty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כ- 40 כיתות גן</a:t>
                      </a:r>
                      <a:endParaRPr kumimoji="0" lang="en-US" alt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52 </a:t>
                      </a:r>
                      <a:r>
                        <a:rPr kumimoji="0" lang="en-US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/>
                      </a:r>
                      <a:br>
                        <a:rPr kumimoji="0" lang="en-US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</a:b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כיתות גן</a:t>
                      </a:r>
                      <a:endParaRPr kumimoji="0" lang="en-US" alt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מספר בני נוער פעילים בפעילות חברתית 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/>
                      </a:r>
                      <a:b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(תנועות נוער, </a:t>
                      </a:r>
                      <a:r>
                        <a:rPr kumimoji="0" lang="he-IL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נתי"ב</a:t>
                      </a: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 ומרכזי נוער) במוסדות האגף ביפו ובשכונות דרום העיר</a:t>
                      </a: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4700</a:t>
                      </a: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4900</a:t>
                      </a: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5150</a:t>
                      </a: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5400</a:t>
                      </a: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מספר בני נוער שמשתתפים בפעילות נוער בנושא מנהיגות ברחבי העיר, בצופים, בתנועות הנוער ובמרכזים הקהילתיים</a:t>
                      </a: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15200</a:t>
                      </a: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15500</a:t>
                      </a: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15850</a:t>
                      </a: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16000</a:t>
                      </a: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מספר המנויים במרכזי הנופש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14565</a:t>
                      </a:r>
                    </a:p>
                  </a:txBody>
                  <a:tcPr marL="9525" marR="9525" marT="9528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15900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15,088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he-I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14806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5563"/>
            <a:ext cx="1368425" cy="744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ScreenHunter_00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18"/>
          <a:stretch>
            <a:fillRect/>
          </a:stretch>
        </p:blipFill>
        <p:spPr bwMode="auto">
          <a:xfrm>
            <a:off x="250825" y="6237288"/>
            <a:ext cx="85693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17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3632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08000" y="161925"/>
            <a:ext cx="8636000" cy="53181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he-IL" sz="28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  <a:cs typeface="Guttman Haim" pitchFamily="2" charset="-79"/>
              </a:rPr>
              <a:t>מינהל החינוך, התרבות והספורט</a:t>
            </a:r>
            <a:endParaRPr lang="en-US" sz="28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itchFamily="82" charset="0"/>
              <a:cs typeface="Guttman Haim" pitchFamily="2" charset="-79"/>
            </a:endParaRPr>
          </a:p>
        </p:txBody>
      </p:sp>
      <p:pic>
        <p:nvPicPr>
          <p:cNvPr id="20483" name="Picture 2" descr="ScreenHunter_00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18"/>
          <a:stretch>
            <a:fillRect/>
          </a:stretch>
        </p:blipFill>
        <p:spPr bwMode="auto">
          <a:xfrm>
            <a:off x="250825" y="6237288"/>
            <a:ext cx="85693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5563"/>
            <a:ext cx="1368425" cy="744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Group 4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2093088"/>
              </p:ext>
            </p:extLst>
          </p:nvPr>
        </p:nvGraphicFramePr>
        <p:xfrm>
          <a:off x="250827" y="866257"/>
          <a:ext cx="8713787" cy="5014052"/>
        </p:xfrm>
        <a:graphic>
          <a:graphicData uri="http://schemas.openxmlformats.org/drawingml/2006/table">
            <a:tbl>
              <a:tblPr rtl="1"/>
              <a:tblGrid>
                <a:gridCol w="3998706"/>
                <a:gridCol w="1176685"/>
                <a:gridCol w="1176685"/>
                <a:gridCol w="1185026"/>
                <a:gridCol w="1176685"/>
              </a:tblGrid>
              <a:tr h="64003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יעד / נתון נמדד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2012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2013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2014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lender" pitchFamily="18" charset="-79"/>
                        <a:ea typeface="Arial Unicode MS" pitchFamily="34" charset="-128"/>
                        <a:cs typeface="Blender" pitchFamily="18" charset="-79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2015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655323">
                <a:tc rowSpan="5"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מופעים ומספר הילדים הצופים באירועי תרבות במסגרת סל תרבות (גנים ובתי ספר יסודיים)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endParaRPr kumimoji="0" lang="he-IL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30,500 תלמידים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3-4 מופעים לתלמיד בשנה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33,100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תלמידים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3-4 מופעים לתלמיד בשנה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35,800 תלמידים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35,900 תלמידים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322"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3-4 מופעים לתלמיד 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3-4 מופעים לתלמיד 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323"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כ- 120 מופעים גדולים 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כ- 130 מופעים גדולים 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323"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כ- 600 מופעים בגנים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כ- 700 מופעים בגנים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322"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כ- 15,500 מבקרים במוזיאון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כ- 14,500 מבקרים במוזיאון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322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אירועי תרבות ופסטיבלים לכלל האוכלוסייה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marL="0" marR="0" lvl="0" indent="0" algn="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42" marB="45742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kumimoji="0" lang="he-IL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30 אירועים כ- 400,000 משתתפים</a:t>
                      </a:r>
                    </a:p>
                  </a:txBody>
                  <a:tcPr marT="45742" marB="45742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40אירועים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marL="0" marR="0" lvl="0" indent="0" algn="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כ 420,000 משתתפים</a:t>
                      </a:r>
                    </a:p>
                  </a:txBody>
                  <a:tcPr marT="45742" marB="45742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lain" startAt="57"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אירועים כ- 435,000 משתתפים </a:t>
                      </a:r>
                    </a:p>
                  </a:txBody>
                  <a:tcPr marT="45742" marB="45742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59</a:t>
                      </a:r>
                      <a:r>
                        <a:rPr kumimoji="0" lang="he-IL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אירועים          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440,000 משתתפים</a:t>
                      </a:r>
                    </a:p>
                  </a:txBody>
                  <a:tcPr marT="45742" marB="45742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18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90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08000" y="161925"/>
            <a:ext cx="8636000" cy="53181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he-IL" sz="28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  <a:cs typeface="Guttman Haim" pitchFamily="2" charset="-79"/>
              </a:rPr>
              <a:t>מינהל החינוך, התרבות והספורט</a:t>
            </a:r>
            <a:endParaRPr lang="en-US" sz="28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itchFamily="82" charset="0"/>
              <a:cs typeface="Guttman Haim" pitchFamily="2" charset="-79"/>
            </a:endParaRPr>
          </a:p>
        </p:txBody>
      </p:sp>
      <p:pic>
        <p:nvPicPr>
          <p:cNvPr id="20483" name="Picture 2" descr="ScreenHunter_00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18"/>
          <a:stretch>
            <a:fillRect/>
          </a:stretch>
        </p:blipFill>
        <p:spPr bwMode="auto">
          <a:xfrm>
            <a:off x="250825" y="6237288"/>
            <a:ext cx="85693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5563"/>
            <a:ext cx="1368425" cy="744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Group 4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1853006"/>
              </p:ext>
            </p:extLst>
          </p:nvPr>
        </p:nvGraphicFramePr>
        <p:xfrm>
          <a:off x="250825" y="908720"/>
          <a:ext cx="8821739" cy="4846126"/>
        </p:xfrm>
        <a:graphic>
          <a:graphicData uri="http://schemas.openxmlformats.org/drawingml/2006/table">
            <a:tbl>
              <a:tblPr rtl="1"/>
              <a:tblGrid>
                <a:gridCol w="3409749"/>
                <a:gridCol w="1375902"/>
                <a:gridCol w="1288786"/>
                <a:gridCol w="1458519"/>
                <a:gridCol w="1288783"/>
              </a:tblGrid>
              <a:tr h="64003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יעד / נתון נמדד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2012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2013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2014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lender" pitchFamily="18" charset="-79"/>
                        <a:ea typeface="Arial Unicode MS" pitchFamily="34" charset="-128"/>
                        <a:cs typeface="Blender" pitchFamily="18" charset="-79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2015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5791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אירועי תרבות ופסטיבלים לילדים ולמשפחות</a:t>
                      </a:r>
                    </a:p>
                  </a:txBody>
                  <a:tcPr marT="45742" marB="45742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 אירועים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כ- 200,000 משתתפים</a:t>
                      </a:r>
                    </a:p>
                  </a:txBody>
                  <a:tcPr marT="45742" marB="45742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25 אירועים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כ- 180,000 משתתפים</a:t>
                      </a:r>
                    </a:p>
                  </a:txBody>
                  <a:tcPr marT="45742" marB="45742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19 אירועים כ-150,000 משתתפים</a:t>
                      </a:r>
                    </a:p>
                  </a:txBody>
                  <a:tcPr marT="45742" marB="45742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24 אירועים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270,000 משתתפים</a:t>
                      </a:r>
                    </a:p>
                  </a:txBody>
                  <a:tcPr marT="45742" marB="45742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77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משתתפים במרכזים לתרבות והשכלה למבוגרים (קורסים, אולפנים, השלמת השכלה)</a:t>
                      </a:r>
                    </a:p>
                  </a:txBody>
                  <a:tcPr marL="91442" marR="91442" marT="45699" marB="45699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7,000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משתתפים</a:t>
                      </a:r>
                    </a:p>
                  </a:txBody>
                  <a:tcPr marL="91442" marR="91442" marT="45699" marB="45699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7,000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משתתפים</a:t>
                      </a:r>
                    </a:p>
                  </a:txBody>
                  <a:tcPr marL="91442" marR="91442" marT="45699" marB="45699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7,000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משתתפים</a:t>
                      </a:r>
                    </a:p>
                  </a:txBody>
                  <a:tcPr marL="91442" marR="91442" marT="45699" marB="45699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7,000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משתתפים</a:t>
                      </a:r>
                    </a:p>
                  </a:txBody>
                  <a:tcPr marL="91442" marR="91442" marT="45699" marB="45699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77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קוראים פעילים בספריית בית אריאלה</a:t>
                      </a:r>
                    </a:p>
                  </a:txBody>
                  <a:tcPr marL="91442" marR="91442" marT="45699" marB="45699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8,917</a:t>
                      </a:r>
                    </a:p>
                  </a:txBody>
                  <a:tcPr marL="91442" marR="91442" marT="45699" marB="45699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9,182</a:t>
                      </a: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2" marR="91442" marT="45699" marB="45699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9,389</a:t>
                      </a: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4" marR="91444" marT="45740" marB="4574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8923</a:t>
                      </a:r>
                      <a:endParaRPr kumimoji="0" lang="he-IL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4" marR="91444" marT="45740" marB="4574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77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קוראים פעילים בכל סניפי הספריות בעיר</a:t>
                      </a:r>
                    </a:p>
                  </a:txBody>
                  <a:tcPr marL="91442" marR="91442" marT="45699" marB="45699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35,275</a:t>
                      </a:r>
                    </a:p>
                  </a:txBody>
                  <a:tcPr marL="91442" marR="91442" marT="45699" marB="45699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34,921</a:t>
                      </a: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2" marR="91442" marT="45699" marB="45699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35,280</a:t>
                      </a: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4" marR="91444" marT="45740" marB="4574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36374</a:t>
                      </a:r>
                    </a:p>
                  </a:txBody>
                  <a:tcPr marL="91444" marR="91444" marT="45740" marB="4574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77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משתמשים בחדרי העיון בבית אריאלה</a:t>
                      </a:r>
                    </a:p>
                  </a:txBody>
                  <a:tcPr marL="91442" marR="91442" marT="45699" marB="45699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122,000</a:t>
                      </a:r>
                    </a:p>
                  </a:txBody>
                  <a:tcPr marL="91442" marR="91442" marT="45699" marB="45699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114,500</a:t>
                      </a: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2" marR="91442" marT="45699" marB="45699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106,660</a:t>
                      </a: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4" marR="91444" marT="45740" marB="4574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131,120</a:t>
                      </a:r>
                      <a:endParaRPr kumimoji="0" lang="he-IL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4" marR="91444" marT="45740" marB="4574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77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משתמשים בחדרי העיון בכל סניפי הספריות בעיר</a:t>
                      </a:r>
                    </a:p>
                  </a:txBody>
                  <a:tcPr marL="91442" marR="91442" marT="45699" marB="45699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196,000</a:t>
                      </a:r>
                    </a:p>
                  </a:txBody>
                  <a:tcPr marL="91442" marR="91442" marT="45699" marB="45699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165,000</a:t>
                      </a: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2" marR="91442" marT="45699" marB="45699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150,300</a:t>
                      </a: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4" marR="91444" marT="45740" marB="4574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173,300</a:t>
                      </a:r>
                      <a:endParaRPr kumimoji="0" lang="he-IL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4" marR="91444" marT="45740" marB="4574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19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84383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תוכן עניינים</a:t>
            </a:r>
            <a:endParaRPr lang="he-IL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he-IL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חטיבת תפעול						2</a:t>
            </a:r>
          </a:p>
          <a:p>
            <a:r>
              <a:rPr lang="he-IL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חטיבת תכנון						12</a:t>
            </a:r>
          </a:p>
          <a:p>
            <a:r>
              <a:rPr lang="he-IL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מינהל החינוך						15</a:t>
            </a:r>
          </a:p>
          <a:p>
            <a:r>
              <a:rPr lang="he-IL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מינהל השירותים החברתיים			23</a:t>
            </a:r>
          </a:p>
          <a:p>
            <a:r>
              <a:rPr lang="he-IL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מינהל בינוי ותשתית					24</a:t>
            </a:r>
          </a:p>
          <a:p>
            <a:r>
              <a:rPr lang="he-IL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מינהל הנדסה						29</a:t>
            </a:r>
          </a:p>
          <a:p>
            <a:r>
              <a:rPr lang="he-IL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מינהל הכספים						31</a:t>
            </a:r>
          </a:p>
          <a:p>
            <a:r>
              <a:rPr lang="he-IL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המישלמה ליפו						33</a:t>
            </a:r>
          </a:p>
          <a:p>
            <a:endParaRPr lang="he-IL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4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5563"/>
            <a:ext cx="1368425" cy="744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2</a:t>
            </a:fld>
            <a:endParaRPr lang="he-IL" dirty="0"/>
          </a:p>
        </p:txBody>
      </p:sp>
      <p:sp>
        <p:nvSpPr>
          <p:cNvPr id="7" name="TextBox 6"/>
          <p:cNvSpPr txBox="1"/>
          <p:nvPr/>
        </p:nvSpPr>
        <p:spPr>
          <a:xfrm>
            <a:off x="846121" y="1268760"/>
            <a:ext cx="598242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000" b="1" u="sng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עמ' </a:t>
            </a:r>
            <a:endParaRPr lang="he-IL" sz="2000" b="1" u="sng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6855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08000" y="161925"/>
            <a:ext cx="8636000" cy="53181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he-IL" sz="28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  <a:cs typeface="Guttman Haim" pitchFamily="2" charset="-79"/>
              </a:rPr>
              <a:t>מינהל החינוך, התרבות והספורט</a:t>
            </a:r>
            <a:endParaRPr lang="en-US" sz="28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itchFamily="82" charset="0"/>
              <a:cs typeface="Guttman Haim" pitchFamily="2" charset="-79"/>
            </a:endParaRPr>
          </a:p>
        </p:txBody>
      </p:sp>
      <p:pic>
        <p:nvPicPr>
          <p:cNvPr id="20483" name="Picture 2" descr="ScreenHunter_00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18"/>
          <a:stretch>
            <a:fillRect/>
          </a:stretch>
        </p:blipFill>
        <p:spPr bwMode="auto">
          <a:xfrm>
            <a:off x="250825" y="6237288"/>
            <a:ext cx="85693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5563"/>
            <a:ext cx="1368425" cy="744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Group 4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982367"/>
              </p:ext>
            </p:extLst>
          </p:nvPr>
        </p:nvGraphicFramePr>
        <p:xfrm>
          <a:off x="250825" y="908720"/>
          <a:ext cx="8713789" cy="4859343"/>
        </p:xfrm>
        <a:graphic>
          <a:graphicData uri="http://schemas.openxmlformats.org/drawingml/2006/table">
            <a:tbl>
              <a:tblPr rtl="1"/>
              <a:tblGrid>
                <a:gridCol w="4002537"/>
                <a:gridCol w="1177813"/>
                <a:gridCol w="1177813"/>
                <a:gridCol w="1177813"/>
                <a:gridCol w="1177813"/>
              </a:tblGrid>
              <a:tr h="64003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יעד / נתון נמדד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2012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2013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2014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lender" pitchFamily="18" charset="-79"/>
                        <a:ea typeface="Arial Unicode MS" pitchFamily="34" charset="-128"/>
                        <a:cs typeface="Blender" pitchFamily="18" charset="-79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2015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54177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משתמשים בפעולות תרבות בבית אריאלה</a:t>
                      </a:r>
                    </a:p>
                  </a:txBody>
                  <a:tcPr marL="91442" marR="91442" marT="45699" marB="45699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23,000</a:t>
                      </a:r>
                    </a:p>
                  </a:txBody>
                  <a:tcPr marL="91442" marR="91442" marT="45699" marB="45699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29,200</a:t>
                      </a: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2" marR="91442" marT="45699" marB="45699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32,707</a:t>
                      </a: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4" marR="91444" marT="45740" marB="4574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46,300</a:t>
                      </a:r>
                      <a:endParaRPr kumimoji="0" lang="he-IL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4" marR="91444" marT="45740" marB="4574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77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משתתפים בפעולות תרבות בכל סניפי הספריות</a:t>
                      </a:r>
                    </a:p>
                  </a:txBody>
                  <a:tcPr marL="91444" marR="91444" marT="45702" marB="45702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61,000</a:t>
                      </a:r>
                    </a:p>
                  </a:txBody>
                  <a:tcPr marL="91444" marR="91444" marT="45702" marB="45702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71,900</a:t>
                      </a: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4" marR="91444" marT="45702" marB="45702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63,740</a:t>
                      </a: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6" marR="91446" marT="45750" marB="4575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79,300</a:t>
                      </a:r>
                      <a:endParaRPr kumimoji="0" lang="he-IL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6" marR="91446" marT="45750" marB="4575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773">
                <a:tc>
                  <a:txBody>
                    <a:bodyPr/>
                    <a:lstStyle/>
                    <a:p>
                      <a:pPr algn="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סך השתתפויות בתקציב השוטף של מוזיאון א"י, מוזיאון ת"א, תיאטרון </a:t>
                      </a:r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הקאמרי (</a:t>
                      </a:r>
                      <a:r>
                        <a:rPr lang="he-IL" sz="16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לא כולל ארנונה </a:t>
                      </a:r>
                      <a:r>
                        <a:rPr lang="he-IL" sz="1600" kern="12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ותב"ר</a:t>
                      </a:r>
                      <a:r>
                        <a:rPr lang="he-IL" sz="16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1442" marR="91442" marT="45728" marB="45728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6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59,000 </a:t>
                      </a:r>
                      <a:r>
                        <a:rPr lang="he-IL" sz="1600" dirty="0" err="1" smtClean="0">
                          <a:effectLst/>
                          <a:latin typeface="Calibri"/>
                          <a:ea typeface="Calibri"/>
                          <a:cs typeface="Arial"/>
                        </a:rPr>
                        <a:t>אש"ח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1442" marR="91442" marT="45728" marB="45728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58,020 </a:t>
                      </a:r>
                      <a:r>
                        <a:rPr lang="he-IL" sz="1600" kern="12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אש"ח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1442" marR="91442" marT="45728" marB="45728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58,000 </a:t>
                      </a: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kumimoji="0" lang="he-IL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אש"ח</a:t>
                      </a: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6" marR="91446" marT="45750" marB="4575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56,820 </a:t>
                      </a:r>
                      <a:r>
                        <a:rPr kumimoji="0" lang="he-IL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אש"ח</a:t>
                      </a:r>
                      <a:endParaRPr kumimoji="0" lang="he-IL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6" marR="91446" marT="45750" marB="4575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773">
                <a:tc>
                  <a:txBody>
                    <a:bodyPr/>
                    <a:lstStyle/>
                    <a:p>
                      <a:pPr algn="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סך התמיכה בגופי תרבות ומספר הגופים </a:t>
                      </a:r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הנתמכים (</a:t>
                      </a:r>
                      <a:r>
                        <a:rPr lang="he-IL" sz="16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כולל ארנונה וחד פעמי)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1442" marR="91442" marT="45728" marB="45728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36,000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אש"ח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82 גופים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1442" marR="91442" marT="45728" marB="45728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1" eaLnBrk="0" fontAlgn="base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32,900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r" rtl="1" eaLnBrk="0" fontAlgn="base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 </a:t>
                      </a:r>
                      <a:r>
                        <a:rPr lang="he-IL" sz="1600" kern="12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אש"ח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r" rtl="1" eaLnBrk="0" fontAlgn="base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כ-79   </a:t>
                      </a:r>
                    </a:p>
                    <a:p>
                      <a:pPr algn="r" rtl="1" eaLnBrk="0" fontAlgn="base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גופים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1442" marR="91442" marT="45728" marB="45728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34,400 </a:t>
                      </a:r>
                      <a:r>
                        <a:rPr kumimoji="0" lang="he-IL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אש"ח</a:t>
                      </a: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כ-81 גופים</a:t>
                      </a:r>
                    </a:p>
                  </a:txBody>
                  <a:tcPr marL="91446" marR="91446" marT="45750" marB="4575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31,000 </a:t>
                      </a:r>
                      <a:r>
                        <a:rPr kumimoji="0" lang="he-IL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אש"ח</a:t>
                      </a:r>
                      <a:endParaRPr kumimoji="0" lang="he-IL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כ- 85 גופים</a:t>
                      </a:r>
                    </a:p>
                  </a:txBody>
                  <a:tcPr marL="91446" marR="91446" marT="45750" marB="4575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773">
                <a:tc>
                  <a:txBody>
                    <a:bodyPr/>
                    <a:lstStyle/>
                    <a:p>
                      <a:pPr algn="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סך תמיכה באמנים עצמאיים ומספר הפרויקטים (ועדת פרוייקטים)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1442" marR="91442" marT="45728" marB="45728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270 </a:t>
                      </a:r>
                      <a:r>
                        <a:rPr lang="he-IL" sz="1600" kern="1200" dirty="0" err="1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אש"ח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42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פרויקטים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1442" marR="91442" marT="45728" marB="45728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270 </a:t>
                      </a:r>
                      <a:r>
                        <a:rPr lang="he-IL" sz="1600" kern="1200" dirty="0" err="1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אש"ח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29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פרויקטים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1442" marR="91442" marT="45728" marB="45728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270 </a:t>
                      </a:r>
                      <a:r>
                        <a:rPr kumimoji="0" lang="he-IL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אש"ח</a:t>
                      </a: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48 פרוייקטים</a:t>
                      </a:r>
                    </a:p>
                  </a:txBody>
                  <a:tcPr marL="91446" marR="91446" marT="45750" marB="4575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270 </a:t>
                      </a:r>
                      <a:r>
                        <a:rPr kumimoji="0" lang="he-IL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אש"ח</a:t>
                      </a:r>
                      <a:endParaRPr kumimoji="0" lang="he-IL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כ- </a:t>
                      </a: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36</a:t>
                      </a: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פרוייקטים</a:t>
                      </a:r>
                    </a:p>
                  </a:txBody>
                  <a:tcPr marL="91446" marR="91446" marT="45750" marB="4575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20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29636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08000" y="161925"/>
            <a:ext cx="8636000" cy="53181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he-IL" sz="28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  <a:cs typeface="Guttman Haim" pitchFamily="2" charset="-79"/>
              </a:rPr>
              <a:t>מינהל החינוך, התרבות והספורט</a:t>
            </a:r>
            <a:endParaRPr lang="en-US" sz="28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itchFamily="82" charset="0"/>
              <a:cs typeface="Guttman Haim" pitchFamily="2" charset="-79"/>
            </a:endParaRPr>
          </a:p>
        </p:txBody>
      </p:sp>
      <p:pic>
        <p:nvPicPr>
          <p:cNvPr id="20483" name="Picture 2" descr="ScreenHunter_00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18"/>
          <a:stretch>
            <a:fillRect/>
          </a:stretch>
        </p:blipFill>
        <p:spPr bwMode="auto">
          <a:xfrm>
            <a:off x="250825" y="6237288"/>
            <a:ext cx="85693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5563"/>
            <a:ext cx="1368425" cy="744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Group 4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820429"/>
              </p:ext>
            </p:extLst>
          </p:nvPr>
        </p:nvGraphicFramePr>
        <p:xfrm>
          <a:off x="250827" y="874372"/>
          <a:ext cx="8709023" cy="4711583"/>
        </p:xfrm>
        <a:graphic>
          <a:graphicData uri="http://schemas.openxmlformats.org/drawingml/2006/table">
            <a:tbl>
              <a:tblPr rtl="1"/>
              <a:tblGrid>
                <a:gridCol w="3404578"/>
                <a:gridCol w="1261553"/>
                <a:gridCol w="1295682"/>
                <a:gridCol w="1373605"/>
                <a:gridCol w="1373605"/>
              </a:tblGrid>
              <a:tr h="64003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יעד / נתון נמדד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2012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2013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2014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2015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541773">
                <a:tc>
                  <a:txBody>
                    <a:bodyPr/>
                    <a:lstStyle/>
                    <a:p>
                      <a:pPr algn="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מספר מופעי </a:t>
                      </a:r>
                      <a:r>
                        <a:rPr lang="he-IL" sz="1600" kern="120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פרינג</a:t>
                      </a:r>
                      <a:r>
                        <a:rPr lang="he-IL" sz="16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' ומוסיקה צעירה/אוונגרדית וסך תמיכה במוסדות המרכזיים בתחום (צוותא, </a:t>
                      </a:r>
                      <a:r>
                        <a:rPr lang="he-IL" sz="1600" kern="120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תמונע</a:t>
                      </a:r>
                      <a:r>
                        <a:rPr lang="he-IL" sz="16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, סמטה)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T="45730" marB="45730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515 </a:t>
                      </a:r>
                      <a:r>
                        <a:rPr lang="he-IL" sz="1600" kern="120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אש"ח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420 מופעים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T="45730" marB="45730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520 </a:t>
                      </a:r>
                      <a:r>
                        <a:rPr lang="he-IL" sz="1600" kern="12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אש"ח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430 </a:t>
                      </a:r>
                      <a:r>
                        <a:rPr lang="he-IL" sz="16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מופעים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T="45730" marB="45730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520 </a:t>
                      </a:r>
                      <a:r>
                        <a:rPr kumimoji="0" lang="he-IL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אש"ח</a:t>
                      </a: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430 מופעים</a:t>
                      </a:r>
                    </a:p>
                  </a:txBody>
                  <a:tcPr marL="91444" marR="91444" marT="45740" marB="4574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520 </a:t>
                      </a:r>
                      <a:r>
                        <a:rPr kumimoji="0" lang="he-IL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אש"ח</a:t>
                      </a: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430 מופעים</a:t>
                      </a:r>
                    </a:p>
                  </a:txBody>
                  <a:tcPr marL="91444" marR="91444" marT="45740" marB="4574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773">
                <a:tc>
                  <a:txBody>
                    <a:bodyPr/>
                    <a:lstStyle/>
                    <a:p>
                      <a:pPr algn="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e-IL" sz="1600" kern="1200" dirty="0" smtClean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 Unicode MS"/>
                      </a:endParaRPr>
                    </a:p>
                    <a:p>
                      <a:pPr algn="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מספר </a:t>
                      </a:r>
                      <a:r>
                        <a:rPr lang="he-IL" sz="1600" kern="12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אירועים ומספר משתתפים במרכזים העירונים לתרבות ברחבי העיר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T="45730" marB="45730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כ-2,000 אירועים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לכ-400,000 משתתפים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T="45730" marB="45730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כ-2,600 </a:t>
                      </a:r>
                      <a:r>
                        <a:rPr lang="he-IL" sz="1600" kern="12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אירועים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600" kern="12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לכ-450,000 </a:t>
                      </a:r>
                      <a:r>
                        <a:rPr lang="he-IL" sz="1600" kern="12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 Unicode MS"/>
                        </a:rPr>
                        <a:t>משתתפים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T="45730" marB="45730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כ- 2,500 אירועים </a:t>
                      </a:r>
                      <a:r>
                        <a:rPr kumimoji="0" lang="he-IL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לכ</a:t>
                      </a: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- 400,000 משתתפים</a:t>
                      </a:r>
                    </a:p>
                  </a:txBody>
                  <a:tcPr marL="91444" marR="91444" marT="45740" marB="4574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כ- 2900 אירועים </a:t>
                      </a:r>
                      <a:r>
                        <a:rPr kumimoji="0" lang="he-IL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לכ</a:t>
                      </a:r>
                      <a:r>
                        <a:rPr kumimoji="0" lang="he-IL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- 463,000 משתתפים</a:t>
                      </a:r>
                    </a:p>
                  </a:txBody>
                  <a:tcPr marL="91444" marR="91444" marT="45740" marB="4574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77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התקנת מזגנים בבתי ספר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350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400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420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420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77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אולמות ספורט ממוזגים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77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מס' מוסדות בהם התבצעו עבודות שדרוג והצטיידות  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160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200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250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300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21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496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08000" y="161925"/>
            <a:ext cx="8636000" cy="53181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he-IL" sz="28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  <a:cs typeface="Guttman Haim" pitchFamily="2" charset="-79"/>
              </a:rPr>
              <a:t>מינהל החינוך, התרבות והספורט</a:t>
            </a:r>
            <a:endParaRPr lang="en-US" sz="28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itchFamily="82" charset="0"/>
              <a:cs typeface="Guttman Haim" pitchFamily="2" charset="-79"/>
            </a:endParaRPr>
          </a:p>
        </p:txBody>
      </p:sp>
      <p:graphicFrame>
        <p:nvGraphicFramePr>
          <p:cNvPr id="31381" name="Group 6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544290"/>
              </p:ext>
            </p:extLst>
          </p:nvPr>
        </p:nvGraphicFramePr>
        <p:xfrm>
          <a:off x="395536" y="836712"/>
          <a:ext cx="8569077" cy="5212842"/>
        </p:xfrm>
        <a:graphic>
          <a:graphicData uri="http://schemas.openxmlformats.org/drawingml/2006/table">
            <a:tbl>
              <a:tblPr rtl="1"/>
              <a:tblGrid>
                <a:gridCol w="3097069"/>
                <a:gridCol w="1601428"/>
                <a:gridCol w="1601428"/>
                <a:gridCol w="1134576"/>
                <a:gridCol w="1134576"/>
              </a:tblGrid>
              <a:tr h="91443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יעד / נתון נמדד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2012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2013</a:t>
                      </a:r>
                    </a:p>
                  </a:txBody>
                  <a:tcPr marT="45689" marB="45689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2014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</a:p>
                  </a:txBody>
                  <a:tcPr marT="45689" marB="45689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2015</a:t>
                      </a:r>
                    </a:p>
                  </a:txBody>
                  <a:tcPr marT="45689" marB="45689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57924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שדרוג מגרשי ספורט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-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-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15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24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שיפוץ אולמות ספורט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-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-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24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הצללות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-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-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24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מס' תקלות חמורות בהסעות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41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24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מוסדות החינוך בעיר,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/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</a:b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גני ילדים ובתי ספר בהם מותקנות מערכות כיבוי אש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80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100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24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מס' כיתות גן ששופצו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60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60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24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מס' גנים ובתי ספר שהונגשו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 </a:t>
                      </a: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מוסדות עבודות הנגשה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 מוסדות  עבודות הנגשה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61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6155" name="Picture 2" descr="ScreenHunter_00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18"/>
          <a:stretch>
            <a:fillRect/>
          </a:stretch>
        </p:blipFill>
        <p:spPr bwMode="auto">
          <a:xfrm>
            <a:off x="250825" y="6237288"/>
            <a:ext cx="85693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56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5563"/>
            <a:ext cx="1368425" cy="744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>
          <a:xfrm>
            <a:off x="179512" y="6237312"/>
            <a:ext cx="2133600" cy="365125"/>
          </a:xfrm>
        </p:spPr>
        <p:txBody>
          <a:bodyPr/>
          <a:lstStyle/>
          <a:p>
            <a:fld id="{6012A638-424B-4D82-81A3-8224E53FDE49}" type="slidenum">
              <a:rPr lang="he-IL" smtClean="0"/>
              <a:t>22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35094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323850" y="188913"/>
            <a:ext cx="8636000" cy="53181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he-IL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  <a:cs typeface="Guttman Haim" pitchFamily="2" charset="-79"/>
              </a:rPr>
              <a:t>מינהל השירותים החברתיים</a:t>
            </a:r>
          </a:p>
        </p:txBody>
      </p:sp>
      <p:pic>
        <p:nvPicPr>
          <p:cNvPr id="4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5563"/>
            <a:ext cx="1368425" cy="744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Group 4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6328863"/>
              </p:ext>
            </p:extLst>
          </p:nvPr>
        </p:nvGraphicFramePr>
        <p:xfrm>
          <a:off x="251521" y="836712"/>
          <a:ext cx="8747222" cy="5392586"/>
        </p:xfrm>
        <a:graphic>
          <a:graphicData uri="http://schemas.openxmlformats.org/drawingml/2006/table">
            <a:tbl>
              <a:tblPr rtl="1"/>
              <a:tblGrid>
                <a:gridCol w="2282022"/>
                <a:gridCol w="1616300"/>
                <a:gridCol w="1616300"/>
                <a:gridCol w="1616300"/>
                <a:gridCol w="1616300"/>
              </a:tblGrid>
              <a:tr h="61245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+mn-cs"/>
                        </a:rPr>
                        <a:t>יעד / נתון נמדד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+mn-cs"/>
                        </a:rPr>
                        <a:t>2012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+mn-cs"/>
                        </a:rPr>
                        <a:t>2013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+mn-cs"/>
                        </a:rPr>
                        <a:t>2014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+mn-cs"/>
                        </a:rPr>
                        <a:t>2015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498133">
                <a:tc>
                  <a:txBody>
                    <a:bodyPr/>
                    <a:lstStyle/>
                    <a:p>
                      <a:pPr algn="r" rtl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he-IL" sz="12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מספר בתי אב מטופלים לאורך השנה </a:t>
                      </a:r>
                      <a:endParaRPr lang="en-US" sz="12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alt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alt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he-IL" sz="11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28,391</a:t>
                      </a:r>
                      <a:endParaRPr lang="en-US" sz="11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he-IL" sz="11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27,470</a:t>
                      </a:r>
                      <a:endParaRPr lang="en-US" sz="11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133">
                <a:tc>
                  <a:txBody>
                    <a:bodyPr/>
                    <a:lstStyle/>
                    <a:p>
                      <a:pPr algn="r" rtl="1"/>
                      <a:r>
                        <a:rPr lang="he-IL" sz="1200" b="0" baseline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בתי אב </a:t>
                      </a:r>
                      <a:r>
                        <a:rPr lang="he-IL" sz="1200" b="0" u="none" baseline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קשישים </a:t>
                      </a:r>
                      <a:r>
                        <a:rPr lang="he-IL" sz="1200" b="0" baseline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בטיפול לאורך השנה</a:t>
                      </a:r>
                      <a:endParaRPr lang="he-IL" sz="1200" b="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alt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alt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12,131</a:t>
                      </a:r>
                      <a:endParaRPr lang="he-IL" sz="1100" b="0" i="0" u="none" strike="noStrike" dirty="0">
                        <a:solidFill>
                          <a:srgbClr val="00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he-I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16,009</a:t>
                      </a:r>
                      <a:endParaRPr lang="he-IL" sz="1100" b="0" i="0" u="none" strike="noStrike" dirty="0">
                        <a:solidFill>
                          <a:srgbClr val="00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133">
                <a:tc>
                  <a:txBody>
                    <a:bodyPr/>
                    <a:lstStyle/>
                    <a:p>
                      <a:pPr algn="r" rtl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he-IL" sz="12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סה"כ נפשות מטופלות ברווחה לאורך השנה</a:t>
                      </a:r>
                      <a:endParaRPr lang="en-US" sz="12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alt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alt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he-IL" sz="1100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49,441</a:t>
                      </a:r>
                      <a:endParaRPr lang="en-US" sz="11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he-IL" sz="11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47,598</a:t>
                      </a:r>
                      <a:endParaRPr lang="en-US" sz="11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133">
                <a:tc>
                  <a:txBody>
                    <a:bodyPr/>
                    <a:lstStyle/>
                    <a:p>
                      <a:pPr algn="r" rtl="1"/>
                      <a:r>
                        <a:rPr lang="he-IL" sz="1200" b="0" u="none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תינוקות ופעוטות מקבלי שירות עם תיק באגף לבריאות הציבור</a:t>
                      </a:r>
                      <a:endParaRPr lang="he-IL" sz="1200" b="0" u="none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alt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alt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he-IL" sz="11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39,049</a:t>
                      </a:r>
                      <a:endParaRPr lang="en-US" sz="11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he-IL" sz="11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40,000</a:t>
                      </a:r>
                      <a:endParaRPr lang="en-US" sz="11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34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תכניות קהילה, תרבות, פנאי וקידום בריאות לקשישים (כולל קהילות תומכות ופינות חמות ) כאמצעי לשיפור איכות חיים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T="45737" marB="45737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alt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11 קהילות תומכות, 5 דיורים ציבוריים</a:t>
                      </a:r>
                      <a:endParaRPr kumimoji="0" lang="en-US" alt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alt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9 קהילות תומכות, 5 דיורים ציבוריים</a:t>
                      </a:r>
                      <a:endParaRPr kumimoji="0" lang="en-US" alt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2B2B2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he-IL" altLang="he-I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11,000 קשישים </a:t>
                      </a:r>
                      <a:r>
                        <a:rPr kumimoji="0" lang="en-US" altLang="he-I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/>
                      </a:r>
                      <a:br>
                        <a:rPr kumimoji="0" lang="en-US" altLang="he-I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</a:br>
                      <a:r>
                        <a:rPr kumimoji="0" lang="he-IL" altLang="he-I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מקבלי שירות.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2B2B2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he-IL" altLang="he-I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 9 קהילות תומכות, </a:t>
                      </a:r>
                      <a:r>
                        <a:rPr kumimoji="0" lang="en-US" altLang="he-I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/>
                      </a:r>
                      <a:br>
                        <a:rPr kumimoji="0" lang="en-US" altLang="he-I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</a:br>
                      <a:r>
                        <a:rPr kumimoji="0" lang="he-IL" altLang="he-I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 דיורים ציבוריים</a:t>
                      </a:r>
                      <a:endParaRPr kumimoji="0" lang="en-US" altLang="he-IL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2B2B2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he-IL" altLang="he-I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12,000 קשישים </a:t>
                      </a:r>
                      <a:r>
                        <a:rPr kumimoji="0" lang="en-US" altLang="he-I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/>
                      </a:r>
                      <a:br>
                        <a:rPr kumimoji="0" lang="en-US" altLang="he-I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</a:br>
                      <a:r>
                        <a:rPr kumimoji="0" lang="he-IL" altLang="he-I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מקבלי שירות.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2B2B2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he-IL" altLang="he-I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9 קהילות תומכות, </a:t>
                      </a:r>
                      <a:r>
                        <a:rPr kumimoji="0" lang="en-US" altLang="he-I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/>
                      </a:r>
                      <a:br>
                        <a:rPr kumimoji="0" lang="en-US" altLang="he-I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</a:br>
                      <a:r>
                        <a:rPr kumimoji="0" lang="he-IL" altLang="he-I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5  דיורים ציבוריים </a:t>
                      </a:r>
                      <a:r>
                        <a:rPr kumimoji="0" lang="en-US" altLang="he-I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/>
                      </a:r>
                      <a:br>
                        <a:rPr kumimoji="0" lang="en-US" altLang="he-I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</a:br>
                      <a:r>
                        <a:rPr kumimoji="0" lang="he-IL" altLang="he-I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14  פינות חמות </a:t>
                      </a:r>
                      <a:r>
                        <a:rPr kumimoji="0" lang="en-US" altLang="he-I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/>
                      </a:r>
                      <a:br>
                        <a:rPr kumimoji="0" lang="en-US" altLang="he-I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</a:br>
                      <a:r>
                        <a:rPr kumimoji="0" lang="he-IL" altLang="he-I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ו-2 בתים חמים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איתור, זיהוי והתערבות למען קשישים במצבי סיכון וסכנה, אספקת ופיתוח מענים ושירותים לקשישים</a:t>
                      </a:r>
                    </a:p>
                  </a:txBody>
                  <a:tcPr marT="45737" marB="45737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alt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960 קשישים במצבי סיכון וסכנה, 210 קשישים בירידה תפקודית</a:t>
                      </a:r>
                      <a:endParaRPr kumimoji="0" lang="en-US" alt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alt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איתור כ-2000 קשישים בסיכון וסכנה, הפעלת 23 מענים עבורם</a:t>
                      </a:r>
                      <a:endParaRPr kumimoji="0" lang="en-US" alt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2B2B2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he-IL" altLang="he-I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איתור כ-2200 קשישים בסיכון וסכנה, הפעלת 26 מענים עבורם</a:t>
                      </a:r>
                      <a:endParaRPr kumimoji="0" lang="en-US" altLang="he-IL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2B2B2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he-IL" altLang="he-I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איתור, חילוץ וטיפול בכ-2450 קשישים בסיכון וסכנה והפעלת 27 מענים עבורם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68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טיפול בילדים ומשפחותיהם במצבי סיכון וסכנה  וסיוע במצבי משבר</a:t>
                      </a:r>
                    </a:p>
                  </a:txBody>
                  <a:tcPr marT="45737" marB="45737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alt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3525 ילדים ובני נוער</a:t>
                      </a:r>
                      <a:r>
                        <a:rPr kumimoji="0" lang="en-US" alt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alt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הופעלו  35 מענים לטובת  3000 ילדים ו-750 משפחות.</a:t>
                      </a:r>
                      <a:endParaRPr kumimoji="0" lang="en-US" alt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alt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הופעלו 43 מענים לטובת 6378 ילדים  </a:t>
                      </a:r>
                      <a:r>
                        <a:rPr kumimoji="0" lang="en-US" alt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/>
                      </a:r>
                      <a:br>
                        <a:rPr kumimoji="0" lang="en-US" alt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</a:br>
                      <a:r>
                        <a:rPr kumimoji="0" lang="he-IL" alt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ו 1368 משפחות</a:t>
                      </a:r>
                      <a:endParaRPr kumimoji="0" lang="en-US" alt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alt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יופעלו 45 מענים  לטובת 9000 ילדים  </a:t>
                      </a:r>
                      <a:r>
                        <a:rPr kumimoji="0" lang="en-US" alt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/>
                      </a:r>
                      <a:br>
                        <a:rPr kumimoji="0" lang="en-US" alt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</a:br>
                      <a:r>
                        <a:rPr kumimoji="0" lang="he-IL" alt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ו 3000 משפחות</a:t>
                      </a:r>
                      <a:endParaRPr kumimoji="0" lang="en-US" alt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" name="Picture 2" descr="ScreenHunter_00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18"/>
          <a:stretch>
            <a:fillRect/>
          </a:stretch>
        </p:blipFill>
        <p:spPr bwMode="auto">
          <a:xfrm>
            <a:off x="395163" y="6280150"/>
            <a:ext cx="85693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23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708444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4"/>
          <p:cNvSpPr>
            <a:spLocks noChangeArrowheads="1"/>
          </p:cNvSpPr>
          <p:nvPr/>
        </p:nvSpPr>
        <p:spPr bwMode="auto">
          <a:xfrm>
            <a:off x="323850" y="188913"/>
            <a:ext cx="8636000" cy="53181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he-IL" sz="28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  <a:cs typeface="Guttman Haim" pitchFamily="2" charset="-79"/>
              </a:rPr>
              <a:t>מינהל ביוני ותשתית</a:t>
            </a:r>
            <a:endParaRPr lang="en-US" sz="28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itchFamily="82" charset="0"/>
              <a:cs typeface="Guttman Haim" pitchFamily="2" charset="-79"/>
            </a:endParaRPr>
          </a:p>
        </p:txBody>
      </p:sp>
      <p:pic>
        <p:nvPicPr>
          <p:cNvPr id="20484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5563"/>
            <a:ext cx="1368425" cy="744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Group 4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882712"/>
              </p:ext>
            </p:extLst>
          </p:nvPr>
        </p:nvGraphicFramePr>
        <p:xfrm>
          <a:off x="215840" y="1084263"/>
          <a:ext cx="8748772" cy="5121452"/>
        </p:xfrm>
        <a:graphic>
          <a:graphicData uri="http://schemas.openxmlformats.org/drawingml/2006/table">
            <a:tbl>
              <a:tblPr rtl="1"/>
              <a:tblGrid>
                <a:gridCol w="3889940"/>
                <a:gridCol w="1214708"/>
                <a:gridCol w="1214708"/>
                <a:gridCol w="1214708"/>
                <a:gridCol w="1214708"/>
              </a:tblGrid>
              <a:tr h="64003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נתון נמדד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2012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2013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2014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2015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579150"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מספר רחובות שבוצעו מחומרים </a:t>
                      </a:r>
                      <a:r>
                        <a:rPr lang="he-IL" sz="1400" b="0" dirty="0"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ממוחזרים</a:t>
                      </a:r>
                      <a:endParaRPr lang="en-US" sz="1400" b="0" dirty="0"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10</a:t>
                      </a:r>
                      <a:endParaRPr lang="en-US" sz="1400" b="0" dirty="0"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31</a:t>
                      </a:r>
                      <a:endParaRPr lang="en-US" sz="1400" b="0" dirty="0"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53</a:t>
                      </a:r>
                      <a:endParaRPr lang="en-US" sz="1400" b="0" dirty="0"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30</a:t>
                      </a:r>
                      <a:endParaRPr lang="en-US" sz="1400" b="0" dirty="0"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מדד איכות כביש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25" marR="91425" marT="45664" marB="45664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76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25" marR="91425" marT="45664" marB="45664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76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25" marR="91425" marT="45664" marB="45664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77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25" marR="91425" marT="45664" marB="45664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77.5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25" marR="91425" marT="45664" marB="45664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50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tabLst>
                          <a:tab pos="455295" algn="l"/>
                          <a:tab pos="1988820" algn="ctr"/>
                        </a:tabLs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אורך כביש שבוצע (מטרים)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5980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9000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6000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4000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50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tabLst>
                          <a:tab pos="455295" algn="l"/>
                          <a:tab pos="1988820" algn="ctr"/>
                        </a:tabLs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אורך מדרכה שבוצע (מטרים)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7687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11,000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4500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4300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1606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kern="1200" dirty="0" smtClean="0"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מס' הרחובות שעברו קרצוף וריבוד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31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63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40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31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68" marR="68568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16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מס' מנורות הפזורות ברחבי העיר</a:t>
                      </a:r>
                      <a:endParaRPr kumimoji="0" lang="en-US" alt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T="45687" marB="4568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65,839</a:t>
                      </a:r>
                      <a:endParaRPr kumimoji="0" lang="en-US" alt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T="45687" marB="4568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67,025</a:t>
                      </a:r>
                      <a:endParaRPr kumimoji="0" lang="en-US" alt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T="45687" marB="4568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68,158</a:t>
                      </a:r>
                      <a:endParaRPr kumimoji="0" lang="en-US" alt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T="45687" marB="4568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68,764</a:t>
                      </a:r>
                      <a:endParaRPr kumimoji="0" lang="en-US" alt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T="45687" marB="4568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16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צריכה </a:t>
                      </a:r>
                      <a:r>
                        <a:rPr kumimoji="0" lang="he-IL" altLang="he-IL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בקוט"ש</a:t>
                      </a:r>
                      <a:r>
                        <a:rPr kumimoji="0" lang="en-US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 </a:t>
                      </a: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 של המנורות ברחבי העיר (מטרים)</a:t>
                      </a:r>
                      <a:endParaRPr kumimoji="0" lang="en-US" alt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T="45687" marB="4568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36,800,000</a:t>
                      </a:r>
                      <a:endParaRPr kumimoji="0" lang="en-US" alt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37,999,419</a:t>
                      </a:r>
                      <a:endParaRPr kumimoji="0" lang="en-US" alt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39,000,000</a:t>
                      </a:r>
                      <a:endParaRPr kumimoji="0" lang="en-US" alt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38,985,100</a:t>
                      </a:r>
                      <a:endParaRPr kumimoji="0" lang="en-US" alt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24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0384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23850" y="188913"/>
            <a:ext cx="8636000" cy="53181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he-IL" sz="28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  <a:cs typeface="Guttman Haim" pitchFamily="2" charset="-79"/>
              </a:rPr>
              <a:t>מינהל ביוני ותשתית</a:t>
            </a:r>
            <a:endParaRPr lang="en-US" sz="28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itchFamily="82" charset="0"/>
              <a:cs typeface="Guttman Haim" pitchFamily="2" charset="-79"/>
            </a:endParaRPr>
          </a:p>
        </p:txBody>
      </p:sp>
      <p:pic>
        <p:nvPicPr>
          <p:cNvPr id="21507" name="Picture 2" descr="ScreenHunter_00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18"/>
          <a:stretch>
            <a:fillRect/>
          </a:stretch>
        </p:blipFill>
        <p:spPr bwMode="auto">
          <a:xfrm>
            <a:off x="250825" y="6237288"/>
            <a:ext cx="85693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5563"/>
            <a:ext cx="1368425" cy="744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Group 2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0397796"/>
              </p:ext>
            </p:extLst>
          </p:nvPr>
        </p:nvGraphicFramePr>
        <p:xfrm>
          <a:off x="250824" y="980728"/>
          <a:ext cx="8665524" cy="4643876"/>
        </p:xfrm>
        <a:graphic>
          <a:graphicData uri="http://schemas.openxmlformats.org/drawingml/2006/table">
            <a:tbl>
              <a:tblPr rtl="1"/>
              <a:tblGrid>
                <a:gridCol w="2359672"/>
                <a:gridCol w="1576463"/>
                <a:gridCol w="1576463"/>
                <a:gridCol w="1576463"/>
                <a:gridCol w="1576463"/>
              </a:tblGrid>
              <a:tr h="53769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יעד / נתון נמדד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2" marR="91442" marT="45696" marB="4569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2012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2" marR="91442" marT="45692" marB="45692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2013</a:t>
                      </a:r>
                    </a:p>
                  </a:txBody>
                  <a:tcPr marL="91442" marR="91442" marT="45692" marB="45692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2014</a:t>
                      </a:r>
                    </a:p>
                  </a:txBody>
                  <a:tcPr marL="91442" marR="91442" marT="45692" marB="45692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2015</a:t>
                      </a:r>
                    </a:p>
                  </a:txBody>
                  <a:tcPr marL="91442" marR="91442" marT="45692" marB="45692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551848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התקנת תמרורים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2" marR="91442" marT="45696" marB="45696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12,500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2" marR="91442" marT="45696" marB="45696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9,200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2" marR="91442" marT="45696" marB="45696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9200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2" marR="91442" marT="45696" marB="45696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9,500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2" marR="91442" marT="45696" marB="45696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80336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התקנת זמזמים לעיוורים במעברי חציה מרומזרים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תוספת זמזמים ב – 2  צמתים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תוספת זמזמים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ב – 13 צמתים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תוספת זמזמים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ב – 4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צמתים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תוספת זמזמים ב – 4 צמתים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96228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אורך כבישים ומעברי חציה מסומנים</a:t>
                      </a: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3" marR="68573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250,000 מ"א ניתוב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150,000 מ"ר מעבר חציה</a:t>
                      </a: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3" marR="68573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645,000 מ"א ניתוב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169,000 מ"ר מעבר חציה</a:t>
                      </a: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3" marR="68573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645,000 מ"א ניתוב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169,000 מ"ר מעבר חציה</a:t>
                      </a: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3" marR="68573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645,000 מ"א ניתוב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169,000 מ"ר מעבר חציה</a:t>
                      </a: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3" marR="68573"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59258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u="none" strike="noStrike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מספר מוסדות חינוך ששופצו ושודרגו ברחבי העיר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40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28</a:t>
                      </a:r>
                      <a:endParaRPr lang="he-IL" sz="14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40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23</a:t>
                      </a:r>
                      <a:endParaRPr lang="he-IL" sz="14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40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22</a:t>
                      </a:r>
                      <a:endParaRPr lang="he-IL" sz="14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40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33</a:t>
                      </a:r>
                      <a:endParaRPr lang="he-IL" sz="14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59258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u="none" strike="noStrike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מספר כיתות גן שהוקמו 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lnSpc>
                          <a:spcPct val="100000"/>
                        </a:lnSpc>
                      </a:pPr>
                      <a:r>
                        <a:rPr lang="he-IL" sz="140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34</a:t>
                      </a:r>
                      <a:endParaRPr lang="he-IL" sz="14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lnSpc>
                          <a:spcPct val="100000"/>
                        </a:lnSpc>
                      </a:pPr>
                      <a:r>
                        <a:rPr lang="he-IL" sz="140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40</a:t>
                      </a:r>
                      <a:endParaRPr lang="he-IL" sz="14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lnSpc>
                          <a:spcPct val="100000"/>
                        </a:lnSpc>
                      </a:pPr>
                      <a:r>
                        <a:rPr lang="he-IL" sz="140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21</a:t>
                      </a:r>
                      <a:endParaRPr lang="he-IL" sz="14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lnSpc>
                          <a:spcPct val="100000"/>
                        </a:lnSpc>
                      </a:pPr>
                      <a:r>
                        <a:rPr lang="he-IL" sz="140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19</a:t>
                      </a:r>
                      <a:endParaRPr lang="he-IL" sz="14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59258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u="none" strike="noStrike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מספר מבני ציבור שהוקמו ושופצו ביפו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40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</a:t>
                      </a:r>
                      <a:endParaRPr lang="he-IL" sz="14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40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</a:t>
                      </a:r>
                      <a:endParaRPr lang="he-IL" sz="14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40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</a:t>
                      </a:r>
                      <a:endParaRPr lang="he-IL" sz="14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40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</a:t>
                      </a:r>
                      <a:endParaRPr lang="he-IL" sz="14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25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807810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23850" y="188913"/>
            <a:ext cx="8636000" cy="53181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he-IL" sz="28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  <a:cs typeface="Guttman Haim" pitchFamily="2" charset="-79"/>
              </a:rPr>
              <a:t>מינהל ביוני ותשתית</a:t>
            </a:r>
            <a:endParaRPr lang="en-US" sz="28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itchFamily="82" charset="0"/>
              <a:cs typeface="Guttman Haim" pitchFamily="2" charset="-79"/>
            </a:endParaRPr>
          </a:p>
        </p:txBody>
      </p:sp>
      <p:graphicFrame>
        <p:nvGraphicFramePr>
          <p:cNvPr id="5" name="Group 4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8544856"/>
              </p:ext>
            </p:extLst>
          </p:nvPr>
        </p:nvGraphicFramePr>
        <p:xfrm>
          <a:off x="323851" y="1069322"/>
          <a:ext cx="8640764" cy="3348899"/>
        </p:xfrm>
        <a:graphic>
          <a:graphicData uri="http://schemas.openxmlformats.org/drawingml/2006/table">
            <a:tbl>
              <a:tblPr rtl="1">
                <a:tableStyleId>{D7AC3CCA-C797-4891-BE02-D94E43425B78}</a:tableStyleId>
              </a:tblPr>
              <a:tblGrid>
                <a:gridCol w="4183847"/>
                <a:gridCol w="1109302"/>
                <a:gridCol w="1109302"/>
                <a:gridCol w="1071354"/>
                <a:gridCol w="1166959"/>
              </a:tblGrid>
              <a:tr h="64003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יעד / נתון נמדד </a:t>
                      </a:r>
                    </a:p>
                  </a:txBody>
                  <a:tcPr marT="45737" marB="4573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2012</a:t>
                      </a:r>
                    </a:p>
                  </a:txBody>
                  <a:tcPr marT="45737" marB="4573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2013</a:t>
                      </a:r>
                    </a:p>
                  </a:txBody>
                  <a:tcPr marT="45737" marB="4573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2014</a:t>
                      </a:r>
                    </a:p>
                  </a:txBody>
                  <a:tcPr marT="45737" marB="4573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2015</a:t>
                      </a:r>
                    </a:p>
                  </a:txBody>
                  <a:tcPr marT="45706" marB="45706" anchor="ctr" horzOverflow="overflow"/>
                </a:tc>
              </a:tr>
              <a:tr h="54177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u="none" strike="noStrike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מספר מעליות שהוקמו במבני ציבור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T="45737" marB="45737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40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</a:t>
                      </a:r>
                      <a:endParaRPr lang="he-IL" sz="14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40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</a:t>
                      </a:r>
                      <a:endParaRPr lang="he-IL" sz="14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40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0</a:t>
                      </a:r>
                      <a:endParaRPr lang="he-IL" sz="14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e-IL" sz="140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9</a:t>
                      </a:r>
                      <a:endParaRPr lang="he-IL" sz="14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</a:tr>
              <a:tr h="541773">
                <a:tc>
                  <a:txBody>
                    <a:bodyPr/>
                    <a:lstStyle/>
                    <a:p>
                      <a:pPr marL="0" marR="0" indent="0" algn="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u="none" strike="noStrike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 מספר </a:t>
                      </a:r>
                      <a:r>
                        <a:rPr lang="he-IL" sz="1400" u="none" strike="noStrike" dirty="0" err="1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פרוייקטי</a:t>
                      </a:r>
                      <a:r>
                        <a:rPr lang="he-IL" sz="1400" u="none" strike="noStrike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הנגשה  לתכנון ו/או ביצוע</a:t>
                      </a:r>
                    </a:p>
                    <a:p>
                      <a:pPr algn="r" rtl="1" fontAlgn="ctr"/>
                      <a:endParaRPr kumimoji="0" lang="he-IL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21</a:t>
                      </a:r>
                      <a:endParaRPr lang="he-IL" sz="14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</a:t>
                      </a:r>
                      <a:endParaRPr lang="he-IL" sz="14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</a:t>
                      </a:r>
                      <a:endParaRPr lang="he-IL" sz="14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u="none" strike="noStrike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10</a:t>
                      </a:r>
                      <a:endParaRPr lang="he-IL" sz="14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</a:tr>
              <a:tr h="54177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תקלות זרימה ממוצאי התיעול לים ולנחלים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00" marB="457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17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00" marB="457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15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00" marB="457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19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00" marB="457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14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00" marB="45700" anchor="ctr" horzOverflow="overflow">
                    <a:noFill/>
                  </a:tcPr>
                </a:tc>
              </a:tr>
              <a:tr h="54177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אחוז עמידה בזמני תקן בביצוע אחזקה ותיקון תקלות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98%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92.4%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-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-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noFill/>
                  </a:tcPr>
                </a:tc>
              </a:tr>
              <a:tr h="541773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אחוז הפניות בנושא הצפות המטופלות</a:t>
                      </a:r>
                      <a:r>
                        <a:rPr lang="he-IL" sz="1400" baseline="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במהלך השנה 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-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-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85%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80%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</a:tbl>
          </a:graphicData>
        </a:graphic>
      </p:graphicFrame>
      <p:pic>
        <p:nvPicPr>
          <p:cNvPr id="6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5563"/>
            <a:ext cx="1368425" cy="744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ScreenHunter_00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18"/>
          <a:stretch>
            <a:fillRect/>
          </a:stretch>
        </p:blipFill>
        <p:spPr bwMode="auto">
          <a:xfrm>
            <a:off x="250825" y="6235526"/>
            <a:ext cx="85693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מציין מיקום של מספר שקופית 2"/>
          <p:cNvSpPr>
            <a:spLocks noGrp="1"/>
          </p:cNvSpPr>
          <p:nvPr>
            <p:ph type="sldNum" sz="quarter" idx="12"/>
          </p:nvPr>
        </p:nvSpPr>
        <p:spPr>
          <a:xfrm>
            <a:off x="62136" y="6356350"/>
            <a:ext cx="2133600" cy="365125"/>
          </a:xfrm>
        </p:spPr>
        <p:txBody>
          <a:bodyPr/>
          <a:lstStyle/>
          <a:p>
            <a:fld id="{6012A638-424B-4D82-81A3-8224E53FDE49}" type="slidenum">
              <a:rPr lang="he-IL" smtClean="0"/>
              <a:t>26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35672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23850" y="188913"/>
            <a:ext cx="8636000" cy="53181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he-IL" sz="28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  <a:cs typeface="Guttman Haim" pitchFamily="2" charset="-79"/>
              </a:rPr>
              <a:t>מינהל ביוני ותשתית</a:t>
            </a:r>
            <a:endParaRPr lang="en-US" sz="28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itchFamily="82" charset="0"/>
              <a:cs typeface="Guttman Haim" pitchFamily="2" charset="-79"/>
            </a:endParaRPr>
          </a:p>
        </p:txBody>
      </p:sp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4417822"/>
              </p:ext>
            </p:extLst>
          </p:nvPr>
        </p:nvGraphicFramePr>
        <p:xfrm>
          <a:off x="323852" y="1124744"/>
          <a:ext cx="8680083" cy="4773971"/>
        </p:xfrm>
        <a:graphic>
          <a:graphicData uri="http://schemas.openxmlformats.org/drawingml/2006/table">
            <a:tbl>
              <a:tblPr rtl="1"/>
              <a:tblGrid>
                <a:gridCol w="2319403"/>
                <a:gridCol w="1590170"/>
                <a:gridCol w="1590170"/>
                <a:gridCol w="1590170"/>
                <a:gridCol w="1590170"/>
              </a:tblGrid>
              <a:tr h="59160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יעד / נתון נמדד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5" marR="91445" marT="45722" marB="4572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2012</a:t>
                      </a: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5" marR="91445" marT="45709" marB="4570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2013</a:t>
                      </a:r>
                    </a:p>
                  </a:txBody>
                  <a:tcPr marL="91445" marR="91445" marT="45709" marB="4570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2014</a:t>
                      </a:r>
                    </a:p>
                  </a:txBody>
                  <a:tcPr marL="91445" marR="91445" marT="45709" marB="4570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2015</a:t>
                      </a:r>
                    </a:p>
                  </a:txBody>
                  <a:tcPr marL="91445" marR="91445" marT="45709" marB="4570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48720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מדרכות (מ"א)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5,600</a:t>
                      </a:r>
                      <a:endParaRPr lang="en-US" sz="140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2,630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5,925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2,430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7474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כביש (מ"א)</a:t>
                      </a:r>
                      <a:endParaRPr lang="en-US" sz="140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2,900</a:t>
                      </a:r>
                      <a:endParaRPr lang="en-US" sz="140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1,800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4,960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2,800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7474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שצ"פ (דונם)</a:t>
                      </a:r>
                      <a:endParaRPr lang="en-US" sz="140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4.4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10.2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2,750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720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תאורה (מ"א)</a:t>
                      </a:r>
                      <a:endParaRPr lang="en-US" sz="140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4,200</a:t>
                      </a:r>
                      <a:endParaRPr lang="en-US" sz="140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1,720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3,790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1,915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720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גינון ופיתוח (מ"א)</a:t>
                      </a:r>
                      <a:endParaRPr lang="en-US" sz="140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4,400</a:t>
                      </a:r>
                      <a:endParaRPr lang="en-US" sz="140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200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2,530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1,300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421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שביל אופניים (מ"א)</a:t>
                      </a:r>
                      <a:endParaRPr lang="en-US" sz="140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2,200</a:t>
                      </a:r>
                      <a:endParaRPr lang="en-US" sz="140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300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2,040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770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720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קו ניקוז (מ"א)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600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1,160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810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720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קווי מים _מ"א)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580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810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1,015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720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קווי ביוב (מ"א)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dirty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580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1,380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dirty="0" smtClean="0"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750</a:t>
                      </a:r>
                      <a:endParaRPr lang="en-US" sz="1400" dirty="0"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6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5563"/>
            <a:ext cx="1368425" cy="744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ScreenHunter_00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18"/>
          <a:stretch>
            <a:fillRect/>
          </a:stretch>
        </p:blipFill>
        <p:spPr bwMode="auto">
          <a:xfrm>
            <a:off x="250825" y="6237288"/>
            <a:ext cx="85693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122361" y="5949280"/>
            <a:ext cx="2882520" cy="3077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מ"א - מטר אורך ששוקם/ שופץ  / חדש</a:t>
            </a:r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27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2355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323850" y="116632"/>
            <a:ext cx="8636000" cy="53181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he-IL" sz="28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  <a:cs typeface="Guttman Haim" pitchFamily="2" charset="-79"/>
              </a:rPr>
              <a:t>מינהל ביוני ותשתית</a:t>
            </a:r>
            <a:endParaRPr lang="en-US" sz="28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itchFamily="82" charset="0"/>
              <a:cs typeface="Guttman Haim" pitchFamily="2" charset="-79"/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5639888" y="642174"/>
            <a:ext cx="338426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1600" b="1" u="sng" dirty="0" smtClean="0">
                <a:latin typeface="Gisha" panose="020B0502040204020203" pitchFamily="34" charset="-79"/>
                <a:ea typeface="Arial Unicode MS" pitchFamily="34" charset="-128"/>
                <a:cs typeface="Gisha" panose="020B0502040204020203" pitchFamily="34" charset="-79"/>
              </a:rPr>
              <a:t>יחידות דיור שאוכלסו במהלך השנים</a:t>
            </a:r>
            <a:endParaRPr lang="he-IL" sz="1600" dirty="0"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p:pic>
        <p:nvPicPr>
          <p:cNvPr id="6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5563"/>
            <a:ext cx="1368425" cy="744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טבלה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0077731"/>
              </p:ext>
            </p:extLst>
          </p:nvPr>
        </p:nvGraphicFramePr>
        <p:xfrm>
          <a:off x="251520" y="980728"/>
          <a:ext cx="8712969" cy="5430196"/>
        </p:xfrm>
        <a:graphic>
          <a:graphicData uri="http://schemas.openxmlformats.org/drawingml/2006/table">
            <a:tbl>
              <a:tblPr rtl="1" firstRow="1" firstCol="1" lastRow="1" lastCol="1" bandRow="1" bandCol="1"/>
              <a:tblGrid>
                <a:gridCol w="1125409"/>
                <a:gridCol w="1105415"/>
                <a:gridCol w="1196792"/>
                <a:gridCol w="1105415"/>
                <a:gridCol w="1138683"/>
                <a:gridCol w="1105415"/>
                <a:gridCol w="1935840"/>
              </a:tblGrid>
              <a:tr h="83841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b="1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שם הפרויקט</a:t>
                      </a:r>
                      <a:endParaRPr lang="en-US" sz="1400" b="1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b="1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יח"ד שאוכלסו במהלך שנת 2012</a:t>
                      </a:r>
                      <a:endParaRPr lang="en-US" sz="1400" b="1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b="1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יח"ד שאוכלסו במהלך שנת 2013</a:t>
                      </a:r>
                      <a:endParaRPr lang="en-US" sz="1400" b="1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b="1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יח"ד שאוכלסו במהלך שנת 2014</a:t>
                      </a:r>
                      <a:endParaRPr lang="en-US" sz="1400" b="1" dirty="0" smtClean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b="1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יח"ד שאוכלסו במהלך שנת 2015</a:t>
                      </a:r>
                      <a:endParaRPr lang="en-US" sz="1400" b="1" dirty="0" smtClean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b="1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יח"ד שאוכלסו מתחילת הפרויקט</a:t>
                      </a:r>
                      <a:endParaRPr lang="en-US" sz="1400" b="1" dirty="0" smtClean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400" b="1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סה"כ כמות יח"ד </a:t>
                      </a:r>
                      <a:r>
                        <a:rPr lang="he-IL" sz="1400" b="1" dirty="0" err="1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בתב"ע</a:t>
                      </a:r>
                      <a:r>
                        <a:rPr lang="he-IL" sz="1400" b="1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לאחר שתושלם</a:t>
                      </a:r>
                      <a:endParaRPr lang="en-US" sz="1400" b="1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2161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err="1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תב"ע</a:t>
                      </a:r>
                      <a:r>
                        <a:rPr lang="he-IL" sz="1400" b="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1437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25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48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59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38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910</a:t>
                      </a:r>
                      <a:endParaRPr lang="en-US" sz="1400" b="0" dirty="0" smtClean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1,126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5006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הגוש הגדול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258 + </a:t>
                      </a:r>
                      <a:r>
                        <a:rPr lang="en-US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/>
                      </a:r>
                      <a:br>
                        <a:rPr lang="en-US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</a:b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בי"ס </a:t>
                      </a:r>
                      <a:r>
                        <a:rPr lang="he-IL" sz="1400" b="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נופי ים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580+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בי"ס </a:t>
                      </a:r>
                      <a:r>
                        <a:rPr lang="he-IL" sz="1400" b="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נופי ים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36+גן ילדים</a:t>
                      </a:r>
                      <a:endParaRPr lang="en-US" sz="105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150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2,608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כל </a:t>
                      </a: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המבנים</a:t>
                      </a:r>
                      <a:r>
                        <a:rPr lang="he-IL" sz="1400" b="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: 4,000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21,000 מ"ר למסחר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715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err="1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תב"ע</a:t>
                      </a:r>
                      <a:r>
                        <a:rPr lang="he-IL" sz="1400" b="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 1750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גן ילדים </a:t>
                      </a:r>
                      <a:r>
                        <a:rPr lang="en-US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/>
                      </a:r>
                      <a:br>
                        <a:rPr lang="en-US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</a:b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(</a:t>
                      </a:r>
                      <a:r>
                        <a:rPr lang="he-IL" sz="1400" b="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 כיתות גן)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117+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05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גמר </a:t>
                      </a:r>
                      <a:r>
                        <a:rPr lang="he-IL" sz="1050" b="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ל-3 כיתות גן</a:t>
                      </a:r>
                      <a:endParaRPr lang="en-US" sz="105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123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276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1,481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1,743 </a:t>
                      </a: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+</a:t>
                      </a:r>
                      <a:r>
                        <a:rPr lang="en-US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/>
                      </a:r>
                      <a:br>
                        <a:rPr lang="en-US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</a:b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</a:t>
                      </a:r>
                      <a:r>
                        <a:rPr lang="he-IL" sz="1400" b="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1,500 מ"ר למסחר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661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תל ברוך 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21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134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200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412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בצרון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326 יח"ד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 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-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-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163+</a:t>
                      </a:r>
                      <a:endParaRPr lang="en-US" sz="1400" b="0" dirty="0" smtClean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35,000 מסחר</a:t>
                      </a:r>
                      <a:endParaRPr lang="en-US" sz="1400" b="0" dirty="0" smtClean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 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412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מתחם בית אל-</a:t>
                      </a:r>
                      <a:r>
                        <a:rPr lang="en-US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/>
                      </a:r>
                      <a:br>
                        <a:rPr lang="en-US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</a:br>
                      <a:r>
                        <a:rPr lang="he-IL" sz="1400" b="0" dirty="0" err="1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נוה</a:t>
                      </a: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שרת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270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270</a:t>
                      </a: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4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9389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סה"כ (כולל פרויקטים</a:t>
                      </a:r>
                      <a:r>
                        <a:rPr lang="he-IL" sz="1400" b="0" baseline="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שאינם מפורטים)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516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1,100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221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b="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6,362 + 37,700 מסחר</a:t>
                      </a:r>
                      <a:endParaRPr lang="en-US" sz="1400" b="0" dirty="0" smtClean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400" b="0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8,140 </a:t>
                      </a:r>
                      <a:r>
                        <a:rPr lang="he-IL" sz="1400" b="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+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/>
                      </a:r>
                      <a:b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</a:br>
                      <a:r>
                        <a:rPr lang="he-IL" sz="1400" b="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</a:t>
                      </a:r>
                      <a:r>
                        <a:rPr lang="he-IL" sz="1400" b="0" dirty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23,700 מ"ר </a:t>
                      </a:r>
                      <a:r>
                        <a:rPr lang="he-IL" sz="1400" b="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למסחר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33832" marR="3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" name="Picture 2" descr="ScreenHunter_00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18"/>
          <a:stretch>
            <a:fillRect/>
          </a:stretch>
        </p:blipFill>
        <p:spPr bwMode="auto">
          <a:xfrm>
            <a:off x="250825" y="6267768"/>
            <a:ext cx="85693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28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8629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4"/>
          <p:cNvSpPr>
            <a:spLocks noChangeArrowheads="1"/>
          </p:cNvSpPr>
          <p:nvPr/>
        </p:nvSpPr>
        <p:spPr bwMode="auto">
          <a:xfrm>
            <a:off x="323850" y="188913"/>
            <a:ext cx="8636000" cy="53181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he-IL" sz="28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  <a:cs typeface="Guttman Haim" pitchFamily="2" charset="-79"/>
              </a:rPr>
              <a:t>מינהל הנדסה</a:t>
            </a:r>
            <a:endParaRPr lang="en-US" sz="28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itchFamily="82" charset="0"/>
              <a:cs typeface="Guttman Haim" pitchFamily="2" charset="-79"/>
            </a:endParaRPr>
          </a:p>
        </p:txBody>
      </p:sp>
      <p:pic>
        <p:nvPicPr>
          <p:cNvPr id="20483" name="Picture 2" descr="ScreenHunter_00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18"/>
          <a:stretch>
            <a:fillRect/>
          </a:stretch>
        </p:blipFill>
        <p:spPr bwMode="auto">
          <a:xfrm>
            <a:off x="250825" y="6237288"/>
            <a:ext cx="85693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5563"/>
            <a:ext cx="1368425" cy="744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Group 4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5588445"/>
              </p:ext>
            </p:extLst>
          </p:nvPr>
        </p:nvGraphicFramePr>
        <p:xfrm>
          <a:off x="107948" y="836712"/>
          <a:ext cx="8856665" cy="5086349"/>
        </p:xfrm>
        <a:graphic>
          <a:graphicData uri="http://schemas.openxmlformats.org/drawingml/2006/table">
            <a:tbl>
              <a:tblPr rtl="1"/>
              <a:tblGrid>
                <a:gridCol w="2956605"/>
                <a:gridCol w="1756688"/>
                <a:gridCol w="1756688"/>
                <a:gridCol w="1193342"/>
                <a:gridCol w="1193342"/>
              </a:tblGrid>
              <a:tr h="64003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יעד / נתון נמדד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2012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2013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2014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2015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5791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היתרי שהוצאו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1036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1390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1187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1235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יחידות דיור בהיתרים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3918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873  יח"ד לסטודנטים 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2323</a:t>
                      </a: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27 יח"ד לסטודנטים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3629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4490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בקשות רישוי שהוגשו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2250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2573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2634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2571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77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צווי הריסה מינהליים שהוגשו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730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779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534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522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77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סה"כ עסקים טעוני רישוי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16,600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16,181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15,715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15,142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77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סה"כ עסקים עם רישיון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11,629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11,143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10,847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10,847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77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סה"כ עסקים לממכר מזון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3,501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3,355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3,296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3,105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77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סה"כ עסקים לבתי אוכל לסוגיהם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4,703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4,356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3,494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3,418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29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16281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4"/>
          <p:cNvSpPr>
            <a:spLocks noChangeArrowheads="1"/>
          </p:cNvSpPr>
          <p:nvPr/>
        </p:nvSpPr>
        <p:spPr bwMode="auto">
          <a:xfrm>
            <a:off x="1476375" y="188913"/>
            <a:ext cx="7483475" cy="53181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anchor="ctr"/>
          <a:lstStyle/>
          <a:p>
            <a:pPr>
              <a:defRPr/>
            </a:pPr>
            <a:r>
              <a:rPr lang="he-IL" sz="28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  <a:cs typeface="Guttman Haim" pitchFamily="2" charset="-79"/>
              </a:rPr>
              <a:t>חטיבת תפעול לאיכות חיים וסביבה</a:t>
            </a:r>
            <a:endParaRPr lang="en-US" sz="28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itchFamily="82" charset="0"/>
              <a:cs typeface="Guttman Haim" pitchFamily="2" charset="-79"/>
            </a:endParaRPr>
          </a:p>
        </p:txBody>
      </p:sp>
      <p:graphicFrame>
        <p:nvGraphicFramePr>
          <p:cNvPr id="15414" name="Group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145312"/>
              </p:ext>
            </p:extLst>
          </p:nvPr>
        </p:nvGraphicFramePr>
        <p:xfrm>
          <a:off x="395536" y="983578"/>
          <a:ext cx="8484939" cy="5106789"/>
        </p:xfrm>
        <a:graphic>
          <a:graphicData uri="http://schemas.openxmlformats.org/drawingml/2006/table">
            <a:tbl>
              <a:tblPr rtl="1"/>
              <a:tblGrid>
                <a:gridCol w="3535688"/>
                <a:gridCol w="1219509"/>
                <a:gridCol w="1262238"/>
                <a:gridCol w="1262236"/>
                <a:gridCol w="1205268"/>
              </a:tblGrid>
              <a:tr h="64781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יעד / נתון נמדד</a:t>
                      </a: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2012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2013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2014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2015</a:t>
                      </a: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506287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אתרים ששוקמו וטופחו</a:t>
                      </a: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255</a:t>
                      </a: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417</a:t>
                      </a: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208</a:t>
                      </a: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204</a:t>
                      </a: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4697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שטחי גינון באחזקת העירייה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* ללא פארק גני יהושע ופארק דרום</a:t>
                      </a: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6,393</a:t>
                      </a: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6,454</a:t>
                      </a: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6,637</a:t>
                      </a: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6693</a:t>
                      </a: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6038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תוספת שטחים ירוקים בדונם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118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61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183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56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62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כמות הודעות מוקד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41,384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48,959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49,111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53,953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269">
                <a:tc rowSpan="2"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כמות אתרים בהם הוקמו מגרשי כושר  הכוללים משטח גומי והצללה</a:t>
                      </a:r>
                    </a:p>
                  </a:txBody>
                  <a:tcPr marT="45693" marB="45693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16</a:t>
                      </a:r>
                    </a:p>
                  </a:txBody>
                  <a:tcPr marT="45693" marB="45693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19</a:t>
                      </a:r>
                    </a:p>
                  </a:txBody>
                  <a:tcPr marT="45693" marB="45693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</a:t>
                      </a:r>
                    </a:p>
                  </a:txBody>
                  <a:tcPr marT="45693" marB="45693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</a:t>
                      </a:r>
                    </a:p>
                  </a:txBody>
                  <a:tcPr marT="45693" marB="45693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269"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נתון מצטבר</a:t>
                      </a:r>
                      <a:r>
                        <a:rPr kumimoji="0" 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:</a:t>
                      </a: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/>
                      </a:r>
                      <a:b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</a:b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84</a:t>
                      </a:r>
                      <a:endParaRPr kumimoji="0" lang="he-IL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93" marB="45693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נתון מצטבר</a:t>
                      </a:r>
                      <a:r>
                        <a:rPr kumimoji="0" 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:</a:t>
                      </a: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/>
                      </a:r>
                      <a:b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</a:b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103</a:t>
                      </a:r>
                      <a:endParaRPr kumimoji="0" lang="he-IL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93" marB="45693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נתון מצטבר</a:t>
                      </a:r>
                      <a:r>
                        <a:rPr kumimoji="0" 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:</a:t>
                      </a: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/>
                      </a:r>
                      <a:b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</a:b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114</a:t>
                      </a:r>
                      <a:endParaRPr kumimoji="0" lang="he-IL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93" marB="45693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נתון מצטבר</a:t>
                      </a:r>
                      <a:r>
                        <a:rPr kumimoji="0" 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:</a:t>
                      </a: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/>
                      </a:r>
                      <a:b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</a:br>
                      <a:r>
                        <a:rPr kumimoji="0" 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124</a:t>
                      </a:r>
                    </a:p>
                  </a:txBody>
                  <a:tcPr marT="45693" marB="45693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453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כמות אתרים בהם נוספו/הוחלפו משטחי גומי (ללא תיקוני גומי וללא משטחי גומי בפינות כושר)</a:t>
                      </a:r>
                      <a:endParaRPr kumimoji="0" lang="en-US" sz="1600" b="0" i="0" u="none" strike="noStrike" kern="1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269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כמות אתרים בהם נוספו/הוחלפו הצללות (ללא מגרשי כושר)</a:t>
                      </a:r>
                      <a:endParaRPr kumimoji="0" lang="en-US" sz="1600" b="0" i="0" u="none" strike="noStrike" kern="1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66</a:t>
                      </a:r>
                      <a:endParaRPr kumimoji="0" lang="he-IL" sz="1600" b="0" i="0" u="none" strike="noStrike" kern="1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26</a:t>
                      </a:r>
                      <a:endParaRPr kumimoji="0" lang="he-IL" sz="1600" b="0" i="0" u="none" strike="noStrike" kern="1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kern="1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29</a:t>
                      </a:r>
                      <a:endParaRPr kumimoji="0" lang="en-US" sz="1600" b="0" i="0" u="none" strike="noStrike" kern="1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4870" name="Picture 2" descr="ScreenHunter_00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18"/>
          <a:stretch>
            <a:fillRect/>
          </a:stretch>
        </p:blipFill>
        <p:spPr bwMode="auto">
          <a:xfrm>
            <a:off x="250825" y="6237288"/>
            <a:ext cx="85693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71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5563"/>
            <a:ext cx="1368425" cy="744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87070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23850" y="188913"/>
            <a:ext cx="8636000" cy="53181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he-IL" sz="28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  <a:cs typeface="Guttman Haim" pitchFamily="2" charset="-79"/>
              </a:rPr>
              <a:t>מינהל הנדסה</a:t>
            </a:r>
            <a:endParaRPr lang="en-US" sz="28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itchFamily="82" charset="0"/>
              <a:cs typeface="Guttman Haim" pitchFamily="2" charset="-79"/>
            </a:endParaRPr>
          </a:p>
        </p:txBody>
      </p:sp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7242392"/>
              </p:ext>
            </p:extLst>
          </p:nvPr>
        </p:nvGraphicFramePr>
        <p:xfrm>
          <a:off x="107823" y="979508"/>
          <a:ext cx="8856665" cy="2956634"/>
        </p:xfrm>
        <a:graphic>
          <a:graphicData uri="http://schemas.openxmlformats.org/drawingml/2006/table">
            <a:tbl>
              <a:tblPr rtl="1"/>
              <a:tblGrid>
                <a:gridCol w="2956605"/>
                <a:gridCol w="1756688"/>
                <a:gridCol w="1756688"/>
                <a:gridCol w="1193342"/>
                <a:gridCol w="1193342"/>
              </a:tblGrid>
              <a:tr h="64003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יעד / נתון נמדד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2012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2013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2014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2015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579150">
                <a:tc>
                  <a:txBody>
                    <a:bodyPr/>
                    <a:lstStyle/>
                    <a:p>
                      <a:pPr algn="r" rtl="1" fontAlgn="ctr"/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סה"כ עסקים לעינוג ציבורי</a:t>
                      </a:r>
                      <a:endParaRPr kumimoji="0" lang="he-IL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722</a:t>
                      </a: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692</a:t>
                      </a: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690</a:t>
                      </a: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487</a:t>
                      </a: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50">
                <a:tc>
                  <a:txBody>
                    <a:bodyPr/>
                    <a:lstStyle/>
                    <a:p>
                      <a:pPr algn="r" rtl="1" fontAlgn="ctr"/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סה"כ דיסקוטקים או פאבים</a:t>
                      </a:r>
                      <a:endParaRPr kumimoji="0" lang="he-IL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392</a:t>
                      </a: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380</a:t>
                      </a: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380</a:t>
                      </a: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348</a:t>
                      </a: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50">
                <a:tc>
                  <a:txBody>
                    <a:bodyPr/>
                    <a:lstStyle/>
                    <a:p>
                      <a:pPr algn="r" rtl="1" fontAlgn="ctr"/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סה"כ חניונים</a:t>
                      </a:r>
                      <a:endParaRPr kumimoji="0" lang="he-IL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357</a:t>
                      </a: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350</a:t>
                      </a: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346</a:t>
                      </a: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347</a:t>
                      </a: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50">
                <a:tc gridSpan="5">
                  <a:txBody>
                    <a:bodyPr/>
                    <a:lstStyle/>
                    <a:p>
                      <a:pPr marL="0" marR="0" indent="0" algn="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b="1" dirty="0" smtClean="0">
                          <a:latin typeface="David" panose="020E0502060401010101" pitchFamily="34" charset="-79"/>
                          <a:cs typeface="+mn-cs"/>
                        </a:rPr>
                        <a:t>סדנא לבעלי עסקים מתחילים </a:t>
                      </a:r>
                      <a:r>
                        <a:rPr lang="he-IL" sz="1400" dirty="0" smtClean="0">
                          <a:latin typeface="David" panose="020E0502060401010101" pitchFamily="34" charset="-79"/>
                          <a:cs typeface="+mn-cs"/>
                        </a:rPr>
                        <a:t>– יערך </a:t>
                      </a:r>
                      <a:r>
                        <a:rPr lang="he-IL" sz="1400" dirty="0" smtClean="0">
                          <a:cs typeface="+mn-cs"/>
                        </a:rPr>
                        <a:t>פיילוט ראשון של סדנא לבעלי עסקים חדשים בתאריך 31.3.2016 , על מנת להעביר 3 מסרים עיקריים ואקוטיים לעסקים: עלויות, תהליך הרישוי והדרישות, מתן טיפים ונקודות חשובות להצלחת העסק.</a:t>
                      </a:r>
                      <a:endParaRPr lang="he-IL" sz="1400" dirty="0" smtClean="0">
                        <a:latin typeface="David" panose="020E0502060401010101" pitchFamily="34" charset="-79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5563"/>
            <a:ext cx="1368425" cy="744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ScreenHunter_00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18"/>
          <a:stretch>
            <a:fillRect/>
          </a:stretch>
        </p:blipFill>
        <p:spPr bwMode="auto">
          <a:xfrm>
            <a:off x="250825" y="6237288"/>
            <a:ext cx="85693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קבוצה 6"/>
          <p:cNvGrpSpPr/>
          <p:nvPr/>
        </p:nvGrpSpPr>
        <p:grpSpPr>
          <a:xfrm rot="20099473">
            <a:off x="540335" y="3629589"/>
            <a:ext cx="720080" cy="504056"/>
            <a:chOff x="1367644" y="2132856"/>
            <a:chExt cx="720080" cy="504056"/>
          </a:xfrm>
        </p:grpSpPr>
        <p:sp>
          <p:nvSpPr>
            <p:cNvPr id="8" name="אליפסה 7"/>
            <p:cNvSpPr/>
            <p:nvPr/>
          </p:nvSpPr>
          <p:spPr>
            <a:xfrm>
              <a:off x="1475656" y="2132856"/>
              <a:ext cx="504056" cy="50405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1200" dirty="0">
                <a:solidFill>
                  <a:srgbClr val="FFC00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367644" y="2235642"/>
              <a:ext cx="72008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1200" b="1" i="1" dirty="0" smtClean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בביצוע</a:t>
              </a:r>
              <a:endParaRPr lang="he-IL" sz="1200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30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23970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4"/>
          <p:cNvSpPr>
            <a:spLocks noChangeArrowheads="1"/>
          </p:cNvSpPr>
          <p:nvPr/>
        </p:nvSpPr>
        <p:spPr bwMode="auto">
          <a:xfrm>
            <a:off x="971601" y="188640"/>
            <a:ext cx="7920880" cy="53181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he-IL" sz="28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  <a:cs typeface="Guttman Haim" pitchFamily="2" charset="-79"/>
              </a:rPr>
              <a:t>מינהל כספים</a:t>
            </a:r>
            <a:endParaRPr lang="en-US" sz="28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itchFamily="82" charset="0"/>
              <a:cs typeface="Guttman Haim" pitchFamily="2" charset="-79"/>
            </a:endParaRPr>
          </a:p>
        </p:txBody>
      </p:sp>
      <p:pic>
        <p:nvPicPr>
          <p:cNvPr id="20483" name="Picture 2" descr="ScreenHunter_00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18"/>
          <a:stretch>
            <a:fillRect/>
          </a:stretch>
        </p:blipFill>
        <p:spPr bwMode="auto">
          <a:xfrm>
            <a:off x="250825" y="6237288"/>
            <a:ext cx="85693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5563"/>
            <a:ext cx="1368425" cy="744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Group 4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0815300"/>
              </p:ext>
            </p:extLst>
          </p:nvPr>
        </p:nvGraphicFramePr>
        <p:xfrm>
          <a:off x="107950" y="980728"/>
          <a:ext cx="8856663" cy="4933851"/>
        </p:xfrm>
        <a:graphic>
          <a:graphicData uri="http://schemas.openxmlformats.org/drawingml/2006/table">
            <a:tbl>
              <a:tblPr rtl="1"/>
              <a:tblGrid>
                <a:gridCol w="3198669"/>
                <a:gridCol w="1384320"/>
                <a:gridCol w="1375048"/>
                <a:gridCol w="1382724"/>
                <a:gridCol w="1515902"/>
              </a:tblGrid>
              <a:tr h="64003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יעד / נתון נמדד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2012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2013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2014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lender" pitchFamily="18" charset="-79"/>
                          <a:ea typeface="Arial Unicode MS" pitchFamily="34" charset="-128"/>
                          <a:cs typeface="Blender" pitchFamily="18" charset="-79"/>
                        </a:rPr>
                        <a:t>2015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54177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זמן המתנה ממוצע במוקד הטלפוני (בדקות) (גביית ארנונה)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1:39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1:18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1:33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1:46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77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אחוז מענה לפניות בכתב תוך 30 יום בממוצע (חיובי ארנונה)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90%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90%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90%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90%</a:t>
                      </a:r>
                    </a:p>
                  </a:txBody>
                  <a:tcPr marT="45737" marB="4573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77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אחוז מענה לקוחות במרכז השירות</a:t>
                      </a:r>
                    </a:p>
                  </a:txBody>
                  <a:tcPr marL="91439" marR="91439" marT="45682" marB="45682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91%</a:t>
                      </a: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39" marR="91439" marT="45682" marB="45682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92%</a:t>
                      </a:r>
                    </a:p>
                  </a:txBody>
                  <a:tcPr marL="91439" marR="91439" marT="45682" marB="45682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97%</a:t>
                      </a:r>
                    </a:p>
                  </a:txBody>
                  <a:tcPr marL="91439" marR="91439" marT="45682" marB="45682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96%</a:t>
                      </a:r>
                    </a:p>
                  </a:txBody>
                  <a:tcPr marL="91439" marR="91439" marT="45682" marB="45682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77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80% מהלקוחות הפרטיים, ימתינו :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תעודת תושב עד 5 דקות,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חניה עד 15 דקות, חיובי ארנונה, תאגיד מים  וארנונה עד 25 דקות (מרכז השירות)</a:t>
                      </a:r>
                    </a:p>
                  </a:txBody>
                  <a:tcPr marL="91447" marR="91447" marT="45716" marB="4571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106363" marR="0" lvl="0" indent="-106363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pitchFamily="34" charset="0"/>
                        </a:rPr>
                        <a:t>ארנונה 66% </a:t>
                      </a:r>
                      <a:endParaRPr kumimoji="0" lang="en-US" alt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  <a:cs typeface="Arial" pitchFamily="34" charset="0"/>
                      </a:endParaRPr>
                    </a:p>
                    <a:p>
                      <a:pPr marL="106363" marR="0" lvl="0" indent="-106363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pitchFamily="34" charset="0"/>
                        </a:rPr>
                        <a:t>ח. ארנונה 96%</a:t>
                      </a:r>
                    </a:p>
                    <a:p>
                      <a:pPr marL="106363" marR="0" lvl="0" indent="-106363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pitchFamily="34" charset="0"/>
                        </a:rPr>
                        <a:t>חניה 67%</a:t>
                      </a:r>
                      <a:endParaRPr kumimoji="0" lang="en-US" alt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  <a:cs typeface="Arial" pitchFamily="34" charset="0"/>
                      </a:endParaRPr>
                    </a:p>
                    <a:p>
                      <a:pPr marL="106363" marR="0" lvl="0" indent="-106363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pitchFamily="34" charset="0"/>
                        </a:rPr>
                        <a:t>ת. תושב 78%</a:t>
                      </a:r>
                      <a:endParaRPr kumimoji="0" lang="en-US" alt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  <a:cs typeface="Arial" pitchFamily="34" charset="0"/>
                      </a:endParaRPr>
                    </a:p>
                    <a:p>
                      <a:pPr marL="106363" marR="0" lvl="0" indent="-106363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pitchFamily="34" charset="0"/>
                        </a:rPr>
                        <a:t>תל אופן 96%</a:t>
                      </a:r>
                      <a:endParaRPr kumimoji="0" lang="en-US" alt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  <a:cs typeface="Arial" pitchFamily="34" charset="0"/>
                      </a:endParaRPr>
                    </a:p>
                    <a:p>
                      <a:pPr marL="106363" marR="0" lvl="0" indent="-106363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pitchFamily="34" charset="0"/>
                        </a:rPr>
                        <a:t>ת. מים 85%</a:t>
                      </a:r>
                      <a:endParaRPr kumimoji="0" lang="en-US" alt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1447" marR="91447" marT="45716" marB="4571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106363" marR="0" lvl="0" indent="-106363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ea typeface="+mn-ea"/>
                          <a:cs typeface="Arial" pitchFamily="34" charset="0"/>
                        </a:rPr>
                        <a:t>ארנונה 67% </a:t>
                      </a:r>
                    </a:p>
                    <a:p>
                      <a:pPr marL="106363" marR="0" lvl="0" indent="-106363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ea typeface="+mn-ea"/>
                          <a:cs typeface="Arial" pitchFamily="34" charset="0"/>
                        </a:rPr>
                        <a:t>ח.</a:t>
                      </a:r>
                      <a:r>
                        <a:rPr kumimoji="0" lang="en-US" alt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he-IL" alt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ea typeface="+mn-ea"/>
                          <a:cs typeface="Arial" pitchFamily="34" charset="0"/>
                        </a:rPr>
                        <a:t>ארנונה 89% </a:t>
                      </a:r>
                    </a:p>
                    <a:p>
                      <a:pPr marL="106363" marR="0" lvl="0" indent="-106363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ea typeface="+mn-ea"/>
                          <a:cs typeface="Arial" pitchFamily="34" charset="0"/>
                        </a:rPr>
                        <a:t>תל אופן 89% </a:t>
                      </a:r>
                    </a:p>
                    <a:p>
                      <a:pPr marL="106363" marR="0" lvl="0" indent="-106363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ea typeface="+mn-ea"/>
                          <a:cs typeface="Arial" pitchFamily="34" charset="0"/>
                        </a:rPr>
                        <a:t>חניה 70% </a:t>
                      </a:r>
                    </a:p>
                    <a:p>
                      <a:pPr marL="106363" marR="0" lvl="0" indent="-106363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ea typeface="+mn-ea"/>
                          <a:cs typeface="Arial" pitchFamily="34" charset="0"/>
                        </a:rPr>
                        <a:t>דיגיתל 60% </a:t>
                      </a:r>
                    </a:p>
                    <a:p>
                      <a:pPr marL="106363" marR="0" lvl="0" indent="-106363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ea typeface="+mn-ea"/>
                          <a:cs typeface="Arial" pitchFamily="34" charset="0"/>
                        </a:rPr>
                        <a:t>ת. מים 83</a:t>
                      </a: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91447" marR="91447" marT="45716" marB="4571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106363" marR="0" lvl="0" indent="-106363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ea typeface="+mn-ea"/>
                          <a:cs typeface="Arial" pitchFamily="34" charset="0"/>
                        </a:rPr>
                        <a:t>ארנונה 79% </a:t>
                      </a:r>
                    </a:p>
                    <a:p>
                      <a:pPr marL="106363" marR="0" lvl="0" indent="-106363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ea typeface="+mn-ea"/>
                          <a:cs typeface="Arial" pitchFamily="34" charset="0"/>
                        </a:rPr>
                        <a:t>ח. ארנונה 85%</a:t>
                      </a:r>
                    </a:p>
                    <a:p>
                      <a:pPr marL="106363" marR="0" lvl="0" indent="-106363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ea typeface="+mn-ea"/>
                          <a:cs typeface="Arial" pitchFamily="34" charset="0"/>
                        </a:rPr>
                        <a:t>תל אופן 92%</a:t>
                      </a:r>
                    </a:p>
                    <a:p>
                      <a:pPr marL="106363" marR="0" lvl="0" indent="-106363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ea typeface="+mn-ea"/>
                          <a:cs typeface="Arial" pitchFamily="34" charset="0"/>
                        </a:rPr>
                        <a:t>חניה 82%</a:t>
                      </a:r>
                    </a:p>
                    <a:p>
                      <a:pPr marL="106363" marR="0" lvl="0" indent="-106363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ea typeface="+mn-ea"/>
                          <a:cs typeface="Arial" pitchFamily="34" charset="0"/>
                        </a:rPr>
                        <a:t>דיגיתל 80%</a:t>
                      </a:r>
                    </a:p>
                    <a:p>
                      <a:pPr marL="106363" marR="0" lvl="0" indent="-106363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ea typeface="+mn-ea"/>
                          <a:cs typeface="Arial" pitchFamily="34" charset="0"/>
                        </a:rPr>
                        <a:t>תאגיד מים 91</a:t>
                      </a: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91447" marR="91447" marT="45716" marB="4571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106363" marR="0" lvl="0" indent="-106363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ea typeface="+mn-ea"/>
                          <a:cs typeface="Arial" pitchFamily="34" charset="0"/>
                        </a:rPr>
                        <a:t>ארנונה 66%</a:t>
                      </a:r>
                    </a:p>
                    <a:p>
                      <a:pPr marL="106363" marR="0" lvl="0" indent="-106363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ea typeface="+mn-ea"/>
                          <a:cs typeface="Arial" pitchFamily="34" charset="0"/>
                        </a:rPr>
                        <a:t>ח. ארנונה 74%</a:t>
                      </a:r>
                    </a:p>
                    <a:p>
                      <a:pPr marL="106363" marR="0" lvl="0" indent="-106363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ea typeface="+mn-ea"/>
                          <a:cs typeface="Arial" pitchFamily="34" charset="0"/>
                        </a:rPr>
                        <a:t>תל אופן 92%</a:t>
                      </a:r>
                    </a:p>
                    <a:p>
                      <a:pPr marL="106363" marR="0" lvl="0" indent="-106363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ea typeface="+mn-ea"/>
                          <a:cs typeface="Arial" pitchFamily="34" charset="0"/>
                        </a:rPr>
                        <a:t>דיגיתל 83%</a:t>
                      </a:r>
                    </a:p>
                    <a:p>
                      <a:pPr marL="106363" marR="0" lvl="0" indent="-106363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ea typeface="+mn-ea"/>
                          <a:cs typeface="Arial" pitchFamily="34" charset="0"/>
                        </a:rPr>
                        <a:t>ת. מים 80%</a:t>
                      </a:r>
                    </a:p>
                    <a:p>
                      <a:pPr marL="106363" marR="0" lvl="0" indent="-106363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ea typeface="+mn-ea"/>
                          <a:cs typeface="Arial" pitchFamily="34" charset="0"/>
                        </a:rPr>
                        <a:t>חניה עד 1.7.2015 80%</a:t>
                      </a:r>
                    </a:p>
                  </a:txBody>
                  <a:tcPr marL="91447" marR="91447" marT="45716" marB="45716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773">
                <a:tc>
                  <a:txBody>
                    <a:bodyPr/>
                    <a:lstStyle/>
                    <a:p>
                      <a:pPr algn="r" rtl="1" fontAlgn="ctr"/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ממוצע זמן המתנה קבלת קהל (חניה)</a:t>
                      </a:r>
                      <a:endParaRPr kumimoji="0" lang="he-IL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 דקות</a:t>
                      </a: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 דקות</a:t>
                      </a: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 דקות</a:t>
                      </a: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 דקות</a:t>
                      </a: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773">
                <a:tc>
                  <a:txBody>
                    <a:bodyPr/>
                    <a:lstStyle/>
                    <a:p>
                      <a:pPr algn="r" rtl="1" fontAlgn="ctr"/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ממוצע זמן המתנה מוקד טלפוני (חניה)</a:t>
                      </a:r>
                      <a:endParaRPr kumimoji="0" lang="he-IL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2:33 דקות</a:t>
                      </a: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2:03 דקות</a:t>
                      </a: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2:04 דקות</a:t>
                      </a: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1:51 דקות</a:t>
                      </a: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31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2927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4"/>
          <p:cNvSpPr>
            <a:spLocks noChangeArrowheads="1"/>
          </p:cNvSpPr>
          <p:nvPr/>
        </p:nvSpPr>
        <p:spPr bwMode="auto">
          <a:xfrm>
            <a:off x="179388" y="188913"/>
            <a:ext cx="8780462" cy="531812"/>
          </a:xfrm>
          <a:prstGeom prst="rect">
            <a:avLst/>
          </a:prstGeom>
          <a:solidFill>
            <a:srgbClr val="C0504D"/>
          </a:solidFill>
          <a:ln>
            <a:noFill/>
          </a:ln>
          <a:effectLst/>
          <a:extLst/>
        </p:spPr>
        <p:txBody>
          <a:bodyPr anchor="ctr"/>
          <a:lstStyle/>
          <a:p>
            <a:pPr>
              <a:defRPr/>
            </a:pPr>
            <a:r>
              <a:rPr lang="he-IL" sz="28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  <a:cs typeface="Guttman Haim" pitchFamily="2" charset="-79"/>
              </a:rPr>
              <a:t>המישלמה ליפו</a:t>
            </a:r>
            <a:endParaRPr lang="en-US" sz="28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itchFamily="82" charset="0"/>
              <a:cs typeface="Guttman Haim" pitchFamily="2" charset="-79"/>
            </a:endParaRPr>
          </a:p>
        </p:txBody>
      </p:sp>
      <p:graphicFrame>
        <p:nvGraphicFramePr>
          <p:cNvPr id="16621" name="Group 2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1708653"/>
              </p:ext>
            </p:extLst>
          </p:nvPr>
        </p:nvGraphicFramePr>
        <p:xfrm>
          <a:off x="179388" y="836613"/>
          <a:ext cx="8766175" cy="5178425"/>
        </p:xfrm>
        <a:graphic>
          <a:graphicData uri="http://schemas.openxmlformats.org/drawingml/2006/table">
            <a:tbl>
              <a:tblPr rtl="1"/>
              <a:tblGrid>
                <a:gridCol w="2445931"/>
                <a:gridCol w="1246129"/>
                <a:gridCol w="1254407"/>
                <a:gridCol w="1843150"/>
                <a:gridCol w="1976558"/>
              </a:tblGrid>
              <a:tr h="58518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יעד / נתון נמדד</a:t>
                      </a:r>
                      <a:endParaRPr kumimoji="0" lang="he-IL" alt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6" marR="91446" marT="45699" marB="456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2012</a:t>
                      </a:r>
                      <a:endParaRPr kumimoji="0" lang="he-IL" alt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6" marR="91446" marT="45705" marB="45705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2013</a:t>
                      </a:r>
                    </a:p>
                  </a:txBody>
                  <a:tcPr marL="91446" marR="91446" marT="45705" marB="45705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2014</a:t>
                      </a:r>
                    </a:p>
                  </a:txBody>
                  <a:tcPr marL="91446" marR="91446" marT="45705" marB="45705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2015</a:t>
                      </a:r>
                    </a:p>
                  </a:txBody>
                  <a:tcPr marL="91446" marR="91446" marT="45705" marB="45705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9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מס' רחובות ששוקמו באופן </a:t>
                      </a:r>
                      <a:r>
                        <a:rPr kumimoji="0" lang="he-IL" altLang="he-I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יסודי </a:t>
                      </a:r>
                      <a:r>
                        <a:rPr kumimoji="0" lang="he-IL" alt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(השיקום כלל: מים, ביוב, מדרכות, חשמל וכיו"ב)</a:t>
                      </a:r>
                    </a:p>
                  </a:txBody>
                  <a:tcPr marL="91446" marR="91446" marT="45699" marB="456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14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(70)</a:t>
                      </a:r>
                      <a:endParaRPr kumimoji="0" lang="en-US" altLang="he-IL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6" marR="91446" marT="45699" marB="456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12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(82)</a:t>
                      </a:r>
                      <a:endParaRPr kumimoji="0" lang="en-US" altLang="he-IL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6" marR="91446" marT="45699" marB="456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12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(94)</a:t>
                      </a:r>
                      <a:endParaRPr kumimoji="0" lang="en-US" altLang="he-IL" sz="13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6" marR="91446" marT="45699" marB="456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6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(100)</a:t>
                      </a:r>
                      <a:endParaRPr kumimoji="0" lang="en-US" altLang="he-IL" sz="13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6" marR="91446" marT="45699" marB="456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5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מס' הרחובות ששוקמו בהם </a:t>
                      </a:r>
                      <a:r>
                        <a:rPr kumimoji="0" lang="he-IL" altLang="he-IL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התכסיות</a:t>
                      </a:r>
                      <a:r>
                        <a:rPr kumimoji="0" lang="he-IL" alt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 (השיקום כלל: אספלט ומדרכות.</a:t>
                      </a:r>
                    </a:p>
                  </a:txBody>
                  <a:tcPr marL="91446" marR="91446" marT="45699" marB="456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7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(26)</a:t>
                      </a:r>
                      <a:endParaRPr kumimoji="0" lang="en-US" altLang="he-IL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6" marR="91446" marT="45699" marB="456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(31)</a:t>
                      </a:r>
                      <a:endParaRPr kumimoji="0" lang="en-US" altLang="he-IL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6" marR="91446" marT="45699" marB="456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(36)</a:t>
                      </a:r>
                      <a:endParaRPr kumimoji="0" lang="en-US" altLang="he-IL" sz="13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6" marR="91446" marT="45699" marB="456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3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(39)</a:t>
                      </a:r>
                      <a:endParaRPr kumimoji="0" lang="en-US" altLang="he-IL" sz="13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6" marR="91446" marT="45699" marB="456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07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מס' גינות ושטחים ירוקים ששודרגו</a:t>
                      </a:r>
                    </a:p>
                  </a:txBody>
                  <a:tcPr marL="91446" marR="91446" marT="45699" marB="456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6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(26)</a:t>
                      </a:r>
                      <a:endParaRPr kumimoji="0" lang="en-US" altLang="he-IL" sz="13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6" marR="91446" marT="45699" marB="456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6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(31)</a:t>
                      </a:r>
                      <a:endParaRPr kumimoji="0" lang="en-US" altLang="he-IL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6" marR="91446" marT="45699" marB="456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(36)</a:t>
                      </a:r>
                      <a:endParaRPr kumimoji="0" lang="en-US" altLang="he-IL" sz="13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6" marR="91446" marT="45699" marB="456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6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(42)</a:t>
                      </a:r>
                      <a:endParaRPr kumimoji="0" lang="en-US" altLang="he-IL" sz="13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6" marR="91446" marT="45699" marB="456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219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מספר מבני ציבור שהוקמו/שופצו</a:t>
                      </a:r>
                    </a:p>
                  </a:txBody>
                  <a:tcPr marL="91446" marR="91446" marT="45699" marB="456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2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(לשכת תיירות,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שדרות ירושלים- 110)</a:t>
                      </a:r>
                    </a:p>
                  </a:txBody>
                  <a:tcPr marL="91446" marR="91446" marT="45699" marB="456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2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(מרכז צעירים,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ניסן נתיב)</a:t>
                      </a:r>
                    </a:p>
                  </a:txBody>
                  <a:tcPr marL="91446" marR="91446" marT="45699" marB="456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  <a:endParaRPr kumimoji="0" lang="he-IL" altLang="he-IL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(השלמת ניסן נתיב)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altLang="he-IL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B5395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6" marR="91446" marT="45699" marB="456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2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(סיום ניסן נתיב, תחילת שיפוץ מרכז לקהילה האתיופית)</a:t>
                      </a:r>
                      <a:endParaRPr kumimoji="0" lang="he-IL" altLang="he-IL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6" marR="91446" marT="45699" marB="456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3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מס' אירועים/פעילויות ומס' משתתפים באירועי תרבות ערבית</a:t>
                      </a:r>
                      <a:r>
                        <a:rPr kumimoji="0" lang="en-US" alt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kumimoji="0" lang="he-IL" alt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 (כגון: כוכב נולד, חידון יפו, פסטיבל תרבות יפו</a:t>
                      </a:r>
                      <a:r>
                        <a:rPr kumimoji="0" lang="en-US" alt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(</a:t>
                      </a:r>
                    </a:p>
                  </a:txBody>
                  <a:tcPr marL="68584" marR="68584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12/8000</a:t>
                      </a:r>
                      <a:endParaRPr kumimoji="0" lang="en-US" altLang="he-IL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4" marR="68584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15/9000</a:t>
                      </a:r>
                      <a:endParaRPr kumimoji="0" lang="en-US" altLang="he-IL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4" marR="68584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15/9000</a:t>
                      </a:r>
                      <a:endParaRPr kumimoji="0" lang="en-US" altLang="he-IL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4" marR="68584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15/9000</a:t>
                      </a:r>
                      <a:endParaRPr kumimoji="0" lang="en-US" altLang="he-IL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4" marR="68584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54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כמות משתתפים באירועי חג וקהילה (כגון: יום העצמאות, שמחת תורה, אירועי קיץ)</a:t>
                      </a:r>
                      <a:endParaRPr kumimoji="0" lang="en-US" alt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4" marR="68584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13,770</a:t>
                      </a:r>
                      <a:endParaRPr kumimoji="0" lang="en-US" altLang="he-IL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4" marR="68584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14,000 </a:t>
                      </a:r>
                      <a:endParaRPr kumimoji="0" lang="en-US" altLang="he-IL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4" marR="68584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11,000</a:t>
                      </a:r>
                      <a:r>
                        <a:rPr kumimoji="0" lang="en-US" altLang="he-IL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/>
                      </a:r>
                      <a:br>
                        <a:rPr kumimoji="0" lang="en-US" altLang="he-IL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</a:br>
                      <a:r>
                        <a:rPr kumimoji="0" lang="he-IL" altLang="he-IL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 (לא התקיימו אירועי קיץ)</a:t>
                      </a:r>
                      <a:endParaRPr kumimoji="0" lang="en-US" altLang="he-IL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4" marR="68584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11,000</a:t>
                      </a:r>
                      <a:r>
                        <a:rPr kumimoji="0" lang="en-US" altLang="he-IL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/>
                      </a:r>
                      <a:br>
                        <a:rPr kumimoji="0" lang="en-US" altLang="he-IL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</a:br>
                      <a:r>
                        <a:rPr kumimoji="0" lang="he-IL" altLang="he-IL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 (לא התקיימו אירועי קיץ)</a:t>
                      </a:r>
                      <a:endParaRPr kumimoji="0" lang="en-US" altLang="he-IL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4" marR="68584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5421" name="Picture 2" descr="ScreenHunter_00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18"/>
          <a:stretch>
            <a:fillRect/>
          </a:stretch>
        </p:blipFill>
        <p:spPr bwMode="auto">
          <a:xfrm>
            <a:off x="395288" y="6280150"/>
            <a:ext cx="85693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422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5563"/>
            <a:ext cx="1368425" cy="744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423" name="מלבן 1"/>
          <p:cNvSpPr>
            <a:spLocks noChangeArrowheads="1"/>
          </p:cNvSpPr>
          <p:nvPr/>
        </p:nvSpPr>
        <p:spPr bwMode="auto">
          <a:xfrm>
            <a:off x="7358063" y="6096000"/>
            <a:ext cx="16017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  <a:cs typeface="David" pitchFamily="34" charset="-79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  <a:cs typeface="David" pitchFamily="34" charset="-79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  <a:cs typeface="David" pitchFamily="34" charset="-79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  <a:cs typeface="David" pitchFamily="34" charset="-79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  <a:cs typeface="David" pitchFamily="34" charset="-79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  <a:cs typeface="David" pitchFamily="34" charset="-79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  <a:cs typeface="David" pitchFamily="34" charset="-79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  <a:cs typeface="David" pitchFamily="34" charset="-79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  <a:cs typeface="David" pitchFamily="34" charset="-79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e-IL" altLang="he-IL" sz="1200" b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(נתון מצטבר בסוגריים)</a:t>
            </a:r>
          </a:p>
        </p:txBody>
      </p:sp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32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1474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79388" y="188913"/>
            <a:ext cx="8780462" cy="531812"/>
          </a:xfrm>
          <a:prstGeom prst="rect">
            <a:avLst/>
          </a:prstGeom>
          <a:solidFill>
            <a:srgbClr val="C0504D"/>
          </a:solidFill>
          <a:ln>
            <a:noFill/>
          </a:ln>
          <a:effectLst/>
          <a:extLst/>
        </p:spPr>
        <p:txBody>
          <a:bodyPr anchor="ctr"/>
          <a:lstStyle/>
          <a:p>
            <a:pPr>
              <a:defRPr/>
            </a:pPr>
            <a:r>
              <a:rPr lang="he-IL" sz="28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  <a:cs typeface="Guttman Haim" pitchFamily="2" charset="-79"/>
              </a:rPr>
              <a:t>המישלמה ליפו</a:t>
            </a:r>
            <a:endParaRPr lang="en-US" sz="28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itchFamily="82" charset="0"/>
              <a:cs typeface="Guttman Haim" pitchFamily="2" charset="-79"/>
            </a:endParaRPr>
          </a:p>
        </p:txBody>
      </p:sp>
      <p:graphicFrame>
        <p:nvGraphicFramePr>
          <p:cNvPr id="16427" name="Group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1821457"/>
              </p:ext>
            </p:extLst>
          </p:nvPr>
        </p:nvGraphicFramePr>
        <p:xfrm>
          <a:off x="323529" y="981075"/>
          <a:ext cx="8622034" cy="5105400"/>
        </p:xfrm>
        <a:graphic>
          <a:graphicData uri="http://schemas.openxmlformats.org/drawingml/2006/table">
            <a:tbl>
              <a:tblPr rtl="1"/>
              <a:tblGrid>
                <a:gridCol w="2083914"/>
                <a:gridCol w="1634530"/>
                <a:gridCol w="1634530"/>
                <a:gridCol w="1634530"/>
                <a:gridCol w="1634530"/>
              </a:tblGrid>
              <a:tr h="91428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יעד / נתון נמדד</a:t>
                      </a:r>
                      <a:endParaRPr kumimoji="0" lang="he-IL" alt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9" marR="91449" marT="45686" marB="45686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2012</a:t>
                      </a:r>
                      <a:endParaRPr kumimoji="0" lang="he-IL" alt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9" marR="91449" marT="45692" marB="4569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2013</a:t>
                      </a:r>
                    </a:p>
                  </a:txBody>
                  <a:tcPr marL="91449" marR="91449" marT="45692" marB="4569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2014</a:t>
                      </a:r>
                    </a:p>
                  </a:txBody>
                  <a:tcPr marL="91449" marR="91449" marT="45692" marB="4569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2015</a:t>
                      </a:r>
                    </a:p>
                  </a:txBody>
                  <a:tcPr marL="91448" marR="91448" marT="45692" marB="4569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866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שילוב עולי אתיופיה בקהילה - מספר פניות המטופלות במוקד הקליטה בתחומי תעסוקה, רווחה, חינוך ועוד</a:t>
                      </a:r>
                      <a:endParaRPr kumimoji="0" lang="en-US" alt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6" marR="68586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2,700</a:t>
                      </a:r>
                      <a:endParaRPr kumimoji="0" lang="en-US" alt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6" marR="68586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altLang="he-IL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5,334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he-IL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6" marR="68586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7,548</a:t>
                      </a:r>
                      <a:endParaRPr kumimoji="0" lang="en-US" altLang="he-IL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6" marR="68586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7,160</a:t>
                      </a:r>
                      <a:endParaRPr kumimoji="0" lang="en-US" alt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6" marR="68586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245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פרוייקטים תיירותיים מרכזיים</a:t>
                      </a:r>
                      <a:endParaRPr kumimoji="0" lang="en-US" alt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6" marR="68586" marT="0" marB="0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171450" marR="0" lvl="0" indent="-17145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שיקום הסביל המשושה ברח' </a:t>
                      </a:r>
                      <a:r>
                        <a:rPr kumimoji="0" lang="he-IL" altLang="he-IL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רוסלן</a:t>
                      </a:r>
                      <a:r>
                        <a:rPr kumimoji="0" lang="he-IL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.</a:t>
                      </a:r>
                    </a:p>
                    <a:p>
                      <a:pPr marL="171450" marR="0" lvl="0" indent="-17145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קיום תערוכות במרכז עמיעד</a:t>
                      </a:r>
                    </a:p>
                    <a:p>
                      <a:pPr marL="171450" marR="0" lvl="0" indent="-17145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המשך ביצוע רח' יהודה מרגוזה.</a:t>
                      </a:r>
                    </a:p>
                    <a:p>
                      <a:pPr marL="171450" marR="0" lvl="0" indent="-17145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 אירוע לילה לבן</a:t>
                      </a:r>
                      <a:endParaRPr kumimoji="0" lang="en-US" altLang="he-IL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6" marR="68586" marT="0" marB="0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171450" marR="0" lvl="0" indent="-17145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קיום תערוכות במרכז עמיעד</a:t>
                      </a:r>
                    </a:p>
                    <a:p>
                      <a:pPr marL="171450" marR="0" lvl="0" indent="-17145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תחילת פיתוח מתחם השוק היווני </a:t>
                      </a:r>
                    </a:p>
                    <a:p>
                      <a:pPr marL="171450" marR="0" lvl="0" indent="-17145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שחזור סביל קיר ברח' </a:t>
                      </a:r>
                      <a:r>
                        <a:rPr kumimoji="0" lang="he-IL" altLang="he-IL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רוסלן</a:t>
                      </a:r>
                      <a:r>
                        <a:rPr kumimoji="0" lang="he-IL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 .</a:t>
                      </a:r>
                    </a:p>
                    <a:p>
                      <a:pPr marL="171450" marR="0" lvl="0" indent="-17145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סיום רח' יהודה מרגוזה.</a:t>
                      </a:r>
                      <a:endParaRPr kumimoji="0" lang="en-US" altLang="he-IL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marL="171450" marR="0" lvl="0" indent="-17145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קיום אירוע  שבועי (פשפש לילה) </a:t>
                      </a:r>
                      <a:endParaRPr kumimoji="0" lang="en-US" altLang="he-IL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marL="171450" marR="0" lvl="0" indent="-17145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אירוע לילה לבן </a:t>
                      </a:r>
                      <a:endParaRPr kumimoji="0" lang="en-US" altLang="he-IL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6" marR="68586" marT="0" marB="0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171450" marR="0" lvl="0" indent="-17145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קיום תערוכות במרכז עמיעד</a:t>
                      </a:r>
                    </a:p>
                    <a:p>
                      <a:pPr marL="171450" marR="0" lvl="0" indent="-17145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המשך פיתוח מתחם השוק היווני </a:t>
                      </a:r>
                    </a:p>
                    <a:p>
                      <a:pPr marL="171450" marR="0" lvl="0" indent="-17145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שחזור ברזים היסטוריים בסביל קיר ברח' </a:t>
                      </a:r>
                      <a:r>
                        <a:rPr kumimoji="0" lang="he-IL" altLang="he-IL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רוסלן</a:t>
                      </a:r>
                      <a:r>
                        <a:rPr kumimoji="0" lang="he-IL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</a:p>
                    <a:p>
                      <a:pPr marL="171450" marR="0" lvl="0" indent="-17145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שיקום שערים היסטוריים בשוק היווני.</a:t>
                      </a:r>
                    </a:p>
                    <a:p>
                      <a:pPr marL="171450" marR="0" lvl="0" indent="-17145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קיום אירוע  שבועי (פשפש לילה) </a:t>
                      </a:r>
                      <a:endParaRPr kumimoji="0" lang="en-US" altLang="he-IL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marL="171450" marR="0" lvl="0" indent="-17145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אירוע לילה לבן </a:t>
                      </a:r>
                      <a:endParaRPr kumimoji="0" lang="en-US" altLang="he-IL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6" marR="68586" marT="0" marB="0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171450" marR="0" lvl="0" indent="-17145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קיום תערוכות במרכז עמיעד</a:t>
                      </a:r>
                    </a:p>
                    <a:p>
                      <a:pPr marL="171450" marR="0" lvl="0" indent="-17145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קיום אירוע שבועי (פשפש לילה)</a:t>
                      </a:r>
                    </a:p>
                    <a:p>
                      <a:pPr marL="171450" marR="0" lvl="0" indent="-17145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אירוע לילה לבן</a:t>
                      </a:r>
                    </a:p>
                    <a:p>
                      <a:pPr marL="171450" marR="0" lvl="0" indent="-17145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סיום ותפעול מתחם השוק היווני</a:t>
                      </a:r>
                    </a:p>
                    <a:p>
                      <a:pPr marL="171450" marR="0" lvl="0" indent="-17145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 פרויקט חיבור טיילת חוף  - סיום תכנון ופרסום .</a:t>
                      </a:r>
                    </a:p>
                    <a:p>
                      <a:pPr marL="171450" marR="0" lvl="0" indent="-17145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 יריד שוק יווני</a:t>
                      </a:r>
                    </a:p>
                    <a:p>
                      <a:pPr marL="171450" marR="0" lvl="0" indent="-17145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he-IL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 שוק אוכל 'תוצרת יפו</a:t>
                      </a:r>
                      <a:endParaRPr kumimoji="0" lang="en-US" altLang="he-IL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6" marR="68586" marT="0" marB="0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6417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5563"/>
            <a:ext cx="1368425" cy="744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33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8823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9914092"/>
              </p:ext>
            </p:extLst>
          </p:nvPr>
        </p:nvGraphicFramePr>
        <p:xfrm>
          <a:off x="107951" y="908719"/>
          <a:ext cx="8772524" cy="5396086"/>
        </p:xfrm>
        <a:graphic>
          <a:graphicData uri="http://schemas.openxmlformats.org/drawingml/2006/table">
            <a:tbl>
              <a:tblPr rtl="1"/>
              <a:tblGrid>
                <a:gridCol w="2047583"/>
                <a:gridCol w="1599909"/>
                <a:gridCol w="1281258"/>
                <a:gridCol w="1281258"/>
                <a:gridCol w="1281258"/>
                <a:gridCol w="1281258"/>
              </a:tblGrid>
              <a:tr h="471288">
                <a:tc gridSpan="2"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יעד / נתון נמדד</a:t>
                      </a: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2012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2013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2014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2015</a:t>
                      </a: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417209">
                <a:tc gridSpan="2"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בדיקות קרינה (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RF</a:t>
                      </a: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+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ELF</a:t>
                      </a: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) ברחבי העיר</a:t>
                      </a:r>
                    </a:p>
                  </a:txBody>
                  <a:tcPr marL="91437" marR="91437" marT="45639" marB="4563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37" marR="91437" marT="45639" marB="45639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37" marR="91437" marT="45639" marB="45639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37" marR="91437" marT="45639" marB="4563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35</a:t>
                      </a:r>
                    </a:p>
                  </a:txBody>
                  <a:tcPr marL="91437" marR="91437" marT="45639" marB="4563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718">
                <a:tc gridSpan="2"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הסמכת בתי-ספר יסודיים לבתי-ספר </a:t>
                      </a:r>
                      <a:r>
                        <a:rPr kumimoji="0" lang="he-IL" sz="1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ירוקים</a:t>
                      </a: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15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17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21</a:t>
                      </a: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3619">
                <a:tc gridSpan="2"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הקמת גינות קהילתיות וטיפוח הקהילות שלהן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21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25</a:t>
                      </a: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27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29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7383">
                <a:tc gridSpan="2"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תכניות קהילתיות מקיימות בשיתוף תושבים (פרויקטים שפותחו גם בעקבות מעורבות מובילי קיימות)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</a:t>
                      </a: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</a:t>
                      </a: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4" marR="68574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120">
                <a:tc gridSpan="2"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מס' תושבים פעילים בתכנית מובילי קיימות בעיר</a:t>
                      </a: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68" marR="68568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120</a:t>
                      </a: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68" marR="68568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220</a:t>
                      </a: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68" marR="68568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300</a:t>
                      </a: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350</a:t>
                      </a: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1221">
                <a:tc gridSpan="2"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טיפול בעסקים/ ביקורות ותלונות</a:t>
                      </a:r>
                    </a:p>
                  </a:txBody>
                  <a:tcPr marL="91445" marR="91445" marT="45658" marB="45658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8,294</a:t>
                      </a:r>
                    </a:p>
                  </a:txBody>
                  <a:tcPr marL="91445" marR="91445" marT="45658" marB="45658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7,578</a:t>
                      </a:r>
                    </a:p>
                  </a:txBody>
                  <a:tcPr marL="91445" marR="91445" marT="45658" marB="45658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4,252*</a:t>
                      </a: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5" marR="91445" marT="45658" marB="45658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3,600</a:t>
                      </a:r>
                    </a:p>
                  </a:txBody>
                  <a:tcPr marL="91445" marR="91445" marT="45658" marB="45658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2447"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זיהום אוויר - מס' ימים מזוהמים בשנה</a:t>
                      </a:r>
                    </a:p>
                  </a:txBody>
                  <a:tcPr marL="91448" marR="91448" marT="45672" marB="4567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עפ"י תקן 2014</a:t>
                      </a:r>
                    </a:p>
                  </a:txBody>
                  <a:tcPr marL="91448" marR="91448" marT="45672" marB="4567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17</a:t>
                      </a:r>
                    </a:p>
                  </a:txBody>
                  <a:tcPr marL="91448" marR="91448" marT="45672" marB="4567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 </a:t>
                      </a:r>
                      <a:r>
                        <a:rPr kumimoji="0" lang="en-US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/>
                      </a:r>
                      <a:br>
                        <a:rPr kumimoji="0" lang="en-US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</a:br>
                      <a:r>
                        <a:rPr kumimoji="0" lang="he-IL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(21 ימי סופות אבק </a:t>
                      </a:r>
                      <a:r>
                        <a:rPr kumimoji="0" lang="en-US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/>
                      </a:r>
                      <a:br>
                        <a:rPr kumimoji="0" lang="en-US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</a:br>
                      <a:r>
                        <a:rPr kumimoji="0" lang="he-IL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סה"כ 32 ימים מזוהמים)</a:t>
                      </a:r>
                    </a:p>
                  </a:txBody>
                  <a:tcPr marL="91448" marR="91448" marT="45672" marB="4567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</a:t>
                      </a:r>
                      <a:r>
                        <a:rPr kumimoji="0" lang="en-US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/>
                      </a:r>
                      <a:br>
                        <a:rPr kumimoji="0" lang="en-US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</a:br>
                      <a:r>
                        <a:rPr kumimoji="0" lang="he-IL" altLang="he-IL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(5 ימי סופות אבק </a:t>
                      </a:r>
                      <a:r>
                        <a:rPr kumimoji="0" lang="en-US" altLang="he-IL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/>
                      </a:r>
                      <a:br>
                        <a:rPr kumimoji="0" lang="en-US" altLang="he-IL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</a:br>
                      <a:r>
                        <a:rPr kumimoji="0" lang="he-IL" altLang="he-IL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סה"כ 14 ימים מזוהמים)</a:t>
                      </a:r>
                      <a:r>
                        <a:rPr kumimoji="0" lang="en-US" altLang="he-IL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/>
                      </a:r>
                      <a:br>
                        <a:rPr kumimoji="0" lang="en-US" altLang="he-IL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</a:br>
                      <a:endParaRPr kumimoji="0" lang="he-IL" altLang="he-IL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8" marR="91448" marT="45672" marB="4567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 </a:t>
                      </a:r>
                      <a:r>
                        <a:rPr kumimoji="0" lang="en-US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/>
                      </a:r>
                      <a:br>
                        <a:rPr kumimoji="0" lang="en-US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</a:br>
                      <a:r>
                        <a:rPr kumimoji="0" lang="he-IL" altLang="he-IL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(15 ימי סופות אבק </a:t>
                      </a:r>
                      <a:r>
                        <a:rPr kumimoji="0" lang="en-US" altLang="he-IL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/>
                      </a:r>
                      <a:br>
                        <a:rPr kumimoji="0" lang="en-US" altLang="he-IL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</a:br>
                      <a:r>
                        <a:rPr kumimoji="0" lang="he-IL" altLang="he-IL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סה"כ 17 ימים מזוהמים)</a:t>
                      </a:r>
                    </a:p>
                  </a:txBody>
                  <a:tcPr marL="91448" marR="91448" marT="45672" marB="4567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2447"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עפ"י תקן מחמיר שהחל </a:t>
                      </a:r>
                      <a:r>
                        <a:rPr kumimoji="0" lang="en-US" alt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/>
                      </a:r>
                      <a:br>
                        <a:rPr kumimoji="0" lang="en-US" alt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</a:br>
                      <a:r>
                        <a:rPr kumimoji="0" lang="he-IL" alt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ב- 2015</a:t>
                      </a:r>
                    </a:p>
                  </a:txBody>
                  <a:tcPr marL="91448" marR="91448" marT="45672" marB="4567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alt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8" marR="91448" marT="45672" marB="4567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alt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8" marR="91448" marT="45672" marB="4567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23 </a:t>
                      </a:r>
                      <a:r>
                        <a:rPr kumimoji="0" lang="en-US" altLang="he-IL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/>
                      </a:r>
                      <a:br>
                        <a:rPr kumimoji="0" lang="en-US" altLang="he-IL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</a:br>
                      <a:r>
                        <a:rPr kumimoji="0" lang="he-IL" altLang="he-IL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(7 ימי סופות אבק </a:t>
                      </a:r>
                      <a:r>
                        <a:rPr kumimoji="0" lang="en-US" altLang="he-IL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/>
                      </a:r>
                      <a:br>
                        <a:rPr kumimoji="0" lang="en-US" altLang="he-IL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</a:br>
                      <a:r>
                        <a:rPr kumimoji="0" lang="he-IL" altLang="he-IL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סה"כ 30 ימים מזוהמים)</a:t>
                      </a:r>
                      <a:r>
                        <a:rPr kumimoji="0" lang="en-US" altLang="he-IL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/>
                      </a:r>
                      <a:br>
                        <a:rPr kumimoji="0" lang="en-US" altLang="he-IL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</a:br>
                      <a:endParaRPr kumimoji="0" lang="he-IL" altLang="he-IL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8" marR="91448" marT="45672" marB="4567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anose="020B0604020202020204" pitchFamily="34" charset="-128"/>
                        </a:rPr>
                        <a:t>10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(17 ימי סופות אבק </a:t>
                      </a:r>
                      <a:r>
                        <a:rPr kumimoji="0" lang="en-US" altLang="he-IL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/>
                      </a:r>
                      <a:br>
                        <a:rPr kumimoji="0" lang="en-US" altLang="he-IL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</a:br>
                      <a:r>
                        <a:rPr kumimoji="0" lang="he-IL" altLang="he-IL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סה"כ 27 ימים מזוהמים)</a:t>
                      </a:r>
                    </a:p>
                  </a:txBody>
                  <a:tcPr marL="91448" marR="91448" marT="45672" marB="4567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476375" y="188913"/>
            <a:ext cx="7483475" cy="53181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anchor="ctr"/>
          <a:lstStyle/>
          <a:p>
            <a:pPr>
              <a:defRPr/>
            </a:pPr>
            <a:r>
              <a:rPr lang="he-IL" sz="28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  <a:cs typeface="Guttman Haim" pitchFamily="2" charset="-79"/>
              </a:rPr>
              <a:t>חטיבת תפעול לאיכות חיים וסביבה</a:t>
            </a:r>
            <a:endParaRPr lang="en-US" sz="28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itchFamily="82" charset="0"/>
              <a:cs typeface="Guttman Haim" pitchFamily="2" charset="-79"/>
            </a:endParaRPr>
          </a:p>
        </p:txBody>
      </p:sp>
      <p:pic>
        <p:nvPicPr>
          <p:cNvPr id="4" name="Picture 2" descr="ScreenHunter_00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18"/>
          <a:stretch>
            <a:fillRect/>
          </a:stretch>
        </p:blipFill>
        <p:spPr bwMode="auto">
          <a:xfrm>
            <a:off x="250825" y="6237288"/>
            <a:ext cx="85693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5563"/>
            <a:ext cx="1368425" cy="744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7765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582129"/>
              </p:ext>
            </p:extLst>
          </p:nvPr>
        </p:nvGraphicFramePr>
        <p:xfrm>
          <a:off x="323528" y="826504"/>
          <a:ext cx="8556947" cy="5338800"/>
        </p:xfrm>
        <a:graphic>
          <a:graphicData uri="http://schemas.openxmlformats.org/drawingml/2006/table">
            <a:tbl>
              <a:tblPr rtl="1"/>
              <a:tblGrid>
                <a:gridCol w="2015302"/>
                <a:gridCol w="1910005"/>
                <a:gridCol w="1157910"/>
                <a:gridCol w="1157910"/>
                <a:gridCol w="1157910"/>
                <a:gridCol w="1157910"/>
              </a:tblGrid>
              <a:tr h="640052">
                <a:tc gridSpan="2"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יעד / נתון נמדד</a:t>
                      </a: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2012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2013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2014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2015</a:t>
                      </a: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731542">
                <a:tc gridSpan="2"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שבילי הנגשה לנכים – עד לסככה הקרובה ביותר</a:t>
                      </a:r>
                    </a:p>
                  </a:txBody>
                  <a:tcPr marL="91453" marR="91453" marT="45700" marB="4570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53" marR="91453" marT="45700" marB="4570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/>
                      </a:r>
                      <a:b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</a:b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</a:t>
                      </a:r>
                    </a:p>
                  </a:txBody>
                  <a:tcPr marL="91453" marR="91453" marT="45700" marB="45700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/>
                      </a:r>
                      <a:b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</a:b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</a:t>
                      </a:r>
                    </a:p>
                  </a:txBody>
                  <a:tcPr marL="91453" marR="91453" marT="45700" marB="45700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/>
                      </a:r>
                      <a:b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</a:b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13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53" marR="91453" marT="45700" marB="45700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16</a:t>
                      </a:r>
                    </a:p>
                  </a:txBody>
                  <a:tcPr marL="91453" marR="91453" marT="45700" marB="45700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3972">
                <a:tc gridSpan="2"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 סככות מונגשות</a:t>
                      </a:r>
                    </a:p>
                  </a:txBody>
                  <a:tcPr marL="91453" marR="91453" marT="45700" marB="4570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53" marR="91453" marT="45700" marB="4570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</a:t>
                      </a:r>
                    </a:p>
                  </a:txBody>
                  <a:tcPr marL="91453" marR="91453" marT="45700" marB="4570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</a:t>
                      </a:r>
                      <a:endParaRPr kumimoji="0" lang="he-IL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53" marR="91453" marT="45700" marB="4570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13</a:t>
                      </a:r>
                      <a:endParaRPr kumimoji="0" lang="he-IL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53" marR="91453" marT="45700" marB="4570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16</a:t>
                      </a:r>
                      <a:endParaRPr kumimoji="0" lang="he-IL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53" marR="91453" marT="45700" marB="4570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909">
                <a:tc gridSpan="2"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כסאות הנגשה להובלת נכים עד למים</a:t>
                      </a:r>
                    </a:p>
                  </a:txBody>
                  <a:tcPr marL="91453" marR="91453" marT="45700" marB="4570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53" marR="91453" marT="45700" marB="4570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</a:t>
                      </a:r>
                    </a:p>
                  </a:txBody>
                  <a:tcPr marL="91453" marR="91453" marT="45700" marB="4570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13  </a:t>
                      </a:r>
                      <a:endParaRPr kumimoji="0" lang="he-IL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53" marR="91453" marT="45700" marB="4570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15</a:t>
                      </a:r>
                      <a:endParaRPr kumimoji="0" lang="he-IL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53" marR="91453" marT="45700" marB="4570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16</a:t>
                      </a:r>
                      <a:endParaRPr kumimoji="0" lang="he-IL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53" marR="91453" marT="45700" marB="4570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3986">
                <a:tc gridSpan="2"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סככות צל בחופים </a:t>
                      </a:r>
                    </a:p>
                  </a:txBody>
                  <a:tcPr marL="91453" marR="91453" marT="45700" marB="4570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53" marR="91453" marT="45700" marB="4570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200</a:t>
                      </a:r>
                      <a:endParaRPr kumimoji="0" lang="he-IL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53" marR="91453" marT="45700" marB="4570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208</a:t>
                      </a:r>
                    </a:p>
                  </a:txBody>
                  <a:tcPr marL="91453" marR="91453" marT="45700" marB="4570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221</a:t>
                      </a:r>
                    </a:p>
                  </a:txBody>
                  <a:tcPr marL="91453" marR="91453" marT="45700" marB="4570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220</a:t>
                      </a:r>
                    </a:p>
                  </a:txBody>
                  <a:tcPr marL="91453" marR="91453" marT="45700" marB="4570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74">
                <a:tc gridSpan="2"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מתקני משחק / ספורט (לא כולל גרינפילד)</a:t>
                      </a:r>
                    </a:p>
                  </a:txBody>
                  <a:tcPr marL="91438" marR="91438" marT="45705" marB="45705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38" marR="91438" marT="45705" marB="45705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28</a:t>
                      </a:r>
                      <a:endParaRPr kumimoji="0" lang="he-IL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38" marR="91438" marT="45705" marB="45705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30</a:t>
                      </a:r>
                    </a:p>
                  </a:txBody>
                  <a:tcPr marL="91438" marR="91438" marT="45705" marB="45705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33</a:t>
                      </a:r>
                    </a:p>
                  </a:txBody>
                  <a:tcPr marL="91438" marR="91438" marT="45705" marB="45705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39</a:t>
                      </a:r>
                    </a:p>
                  </a:txBody>
                  <a:tcPr marL="91438" marR="91438" marT="45705" marB="45705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245">
                <a:tc gridSpan="2">
                  <a:txBody>
                    <a:bodyPr/>
                    <a:lstStyle/>
                    <a:p>
                      <a:pPr marL="85725" indent="0" algn="r" rtl="1" fontAlgn="b"/>
                      <a:r>
                        <a:rPr kumimoji="0" lang="he-I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הטביעות למוות - בשעות פעילות ובחופים מוכרזים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85725" indent="0" algn="r" rtl="1" fontAlgn="b"/>
                      <a:endParaRPr kumimoji="0" lang="he-IL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1438" marR="91438" marT="45646" marB="45646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</a:p>
                  </a:txBody>
                  <a:tcPr marL="91438" marR="91438" marT="45646" marB="45646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0 </a:t>
                      </a:r>
                    </a:p>
                  </a:txBody>
                  <a:tcPr marL="91438" marR="91438" marT="45646" marB="45646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1438" marR="91438" marT="45646" marB="45646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384">
                <a:tc rowSpan="5">
                  <a:txBody>
                    <a:bodyPr/>
                    <a:lstStyle/>
                    <a:p>
                      <a:pPr algn="ctr"/>
                      <a:endParaRPr lang="he-IL" sz="1400" dirty="0" smtClean="0">
                        <a:solidFill>
                          <a:schemeClr val="tx1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  <a:p>
                      <a:pPr algn="ctr"/>
                      <a:r>
                        <a:rPr lang="he-IL" sz="140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טיפוח רצועת חוף ידידותית</a:t>
                      </a:r>
                      <a:r>
                        <a:rPr lang="he-IL" sz="1400" baseline="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והוזלת עלויות הקיום</a:t>
                      </a:r>
                      <a:endParaRPr lang="he-IL" sz="1400" dirty="0">
                        <a:solidFill>
                          <a:schemeClr val="tx1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108013" marR="108013" marT="0" marB="0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 rtl="1" fontAlgn="ctr"/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משחקי שש-</a:t>
                      </a:r>
                      <a:r>
                        <a:rPr kumimoji="0" lang="he-IL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בש</a:t>
                      </a: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</a:t>
                      </a:r>
                      <a:endParaRPr kumimoji="0" lang="he-IL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108013" marR="108013" marT="0" marB="0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2" marR="91442" marT="45499" marB="454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2" marR="91442" marT="45499" marB="454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2" marR="91442" marT="45499" marB="45499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200</a:t>
                      </a:r>
                    </a:p>
                  </a:txBody>
                  <a:tcPr marL="91442" marR="91442" marT="45499" marB="454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384">
                <a:tc vMerge="1">
                  <a:txBody>
                    <a:bodyPr/>
                    <a:lstStyle/>
                    <a:p>
                      <a:endParaRPr lang="he-IL" dirty="0"/>
                    </a:p>
                  </a:txBody>
                  <a:tcPr marL="107994" marR="107994" marT="0" marB="0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 rtl="1" fontAlgn="ctr"/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משחקי שח-מט</a:t>
                      </a:r>
                      <a:endParaRPr kumimoji="0" lang="he-IL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108013" marR="108013" marT="0" marB="0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2" marR="91442" marT="45499" marB="454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2" marR="91442" marT="45499" marB="454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2" marR="91442" marT="45499" marB="45499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200</a:t>
                      </a:r>
                    </a:p>
                  </a:txBody>
                  <a:tcPr marL="91442" marR="91442" marT="45499" marB="454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384">
                <a:tc vMerge="1">
                  <a:txBody>
                    <a:bodyPr/>
                    <a:lstStyle/>
                    <a:p>
                      <a:endParaRPr lang="he-IL" dirty="0"/>
                    </a:p>
                  </a:txBody>
                  <a:tcPr marL="107994" marR="107994" marT="0" marB="0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 rtl="1" fontAlgn="ctr"/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צעצועי חוף</a:t>
                      </a:r>
                      <a:endParaRPr kumimoji="0" lang="he-IL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108013" marR="108013" marT="0" marB="0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2" marR="91442" marT="45499" marB="454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2" marR="91442" marT="45499" marB="454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2" marR="91442" marT="45499" marB="45499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400</a:t>
                      </a:r>
                    </a:p>
                  </a:txBody>
                  <a:tcPr marL="91442" marR="91442" marT="45499" marB="454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384">
                <a:tc vMerge="1">
                  <a:txBody>
                    <a:bodyPr/>
                    <a:lstStyle/>
                    <a:p>
                      <a:endParaRPr lang="he-IL" dirty="0"/>
                    </a:p>
                  </a:txBody>
                  <a:tcPr marL="107994" marR="107994" marT="0" marB="0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 rtl="1" fontAlgn="ctr"/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ספריות חוף</a:t>
                      </a:r>
                      <a:endParaRPr kumimoji="0" lang="he-IL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108013" marR="108013" marT="0" marB="0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2" marR="91442" marT="45499" marB="454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2" marR="91442" marT="45499" marB="454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2" marR="91442" marT="45499" marB="45499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</a:t>
                      </a:r>
                    </a:p>
                  </a:txBody>
                  <a:tcPr marL="91442" marR="91442" marT="45499" marB="454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384">
                <a:tc vMerge="1">
                  <a:txBody>
                    <a:bodyPr/>
                    <a:lstStyle/>
                    <a:p>
                      <a:endParaRPr lang="he-IL" dirty="0"/>
                    </a:p>
                  </a:txBody>
                  <a:tcPr marL="107994" marR="107994" marT="0" marB="0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 rtl="1" fontAlgn="ctr"/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מאפרות חוף</a:t>
                      </a:r>
                      <a:endParaRPr kumimoji="0" lang="he-IL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108013" marR="108013" marT="0" marB="0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2" marR="91442" marT="45499" marB="454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2" marR="91442" marT="45499" marB="454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42" marR="91442" marT="45499" marB="45499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8000</a:t>
                      </a:r>
                    </a:p>
                  </a:txBody>
                  <a:tcPr marL="91442" marR="91442" marT="45499" marB="4549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476375" y="188913"/>
            <a:ext cx="7483475" cy="53181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anchor="ctr"/>
          <a:lstStyle/>
          <a:p>
            <a:pPr>
              <a:defRPr/>
            </a:pPr>
            <a:r>
              <a:rPr lang="he-IL" sz="28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  <a:cs typeface="Guttman Haim" pitchFamily="2" charset="-79"/>
              </a:rPr>
              <a:t>חטיבת תפעול לאיכות חיים וסביבה</a:t>
            </a:r>
            <a:endParaRPr lang="en-US" sz="28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itchFamily="82" charset="0"/>
              <a:cs typeface="Guttman Haim" pitchFamily="2" charset="-79"/>
            </a:endParaRPr>
          </a:p>
        </p:txBody>
      </p:sp>
      <p:pic>
        <p:nvPicPr>
          <p:cNvPr id="4" name="Picture 2" descr="ScreenHunter_00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18"/>
          <a:stretch>
            <a:fillRect/>
          </a:stretch>
        </p:blipFill>
        <p:spPr bwMode="auto">
          <a:xfrm>
            <a:off x="250825" y="6237288"/>
            <a:ext cx="85693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5563"/>
            <a:ext cx="1368425" cy="744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1301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4"/>
          <p:cNvSpPr>
            <a:spLocks noChangeArrowheads="1"/>
          </p:cNvSpPr>
          <p:nvPr/>
        </p:nvSpPr>
        <p:spPr bwMode="auto">
          <a:xfrm>
            <a:off x="1476375" y="188913"/>
            <a:ext cx="7483475" cy="53181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anchor="ctr"/>
          <a:lstStyle/>
          <a:p>
            <a:pPr>
              <a:defRPr/>
            </a:pPr>
            <a:r>
              <a:rPr lang="he-IL" sz="28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  <a:cs typeface="Guttman Haim" pitchFamily="2" charset="-79"/>
              </a:rPr>
              <a:t>חטיבת תפעול לאיכות חיים וסביבה</a:t>
            </a:r>
            <a:endParaRPr lang="en-US" sz="28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itchFamily="82" charset="0"/>
              <a:cs typeface="Guttman Haim" pitchFamily="2" charset="-79"/>
            </a:endParaRPr>
          </a:p>
        </p:txBody>
      </p:sp>
      <p:graphicFrame>
        <p:nvGraphicFramePr>
          <p:cNvPr id="15414" name="Group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7360623"/>
              </p:ext>
            </p:extLst>
          </p:nvPr>
        </p:nvGraphicFramePr>
        <p:xfrm>
          <a:off x="250826" y="983578"/>
          <a:ext cx="8629650" cy="4744432"/>
        </p:xfrm>
        <a:graphic>
          <a:graphicData uri="http://schemas.openxmlformats.org/drawingml/2006/table">
            <a:tbl>
              <a:tblPr rtl="1"/>
              <a:tblGrid>
                <a:gridCol w="3595989"/>
                <a:gridCol w="1240308"/>
                <a:gridCol w="1283765"/>
                <a:gridCol w="1283764"/>
                <a:gridCol w="1225824"/>
              </a:tblGrid>
              <a:tr h="64781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יעד / נתון נמדד</a:t>
                      </a: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2012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2013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2014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2015</a:t>
                      </a: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506287">
                <a:tc>
                  <a:txBody>
                    <a:bodyPr/>
                    <a:lstStyle/>
                    <a:p>
                      <a:pPr algn="r" rtl="1" fontAlgn="ctr"/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% </a:t>
                      </a:r>
                      <a:r>
                        <a:rPr kumimoji="0" lang="he-I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ההודעות המתקבלות מרחוק שלא דרך הטלפון </a:t>
                      </a:r>
                      <a:endParaRPr kumimoji="0" lang="he-IL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0" marR="7200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3.2% התקבלו 10420 הודעות מרחוק, מתוך 325858 קריאות שירות 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4.5%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התקבלו  15337 הודעות מרחוק, מתוך 329019 קריאות שירות 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6%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התקבלו 19973 הודעות מרחוק, מתוך 334668 קריאות שירות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9%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התקבלו 32665 הודעות מרחוק, מתוך 363015 קריאות שירות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4697">
                <a:tc>
                  <a:txBody>
                    <a:bodyPr/>
                    <a:lstStyle/>
                    <a:p>
                      <a:pPr marL="0" marR="0" indent="0" algn="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הודעות המתקבלות דרך האפליקציה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טרם פותח 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2207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6557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16667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בהשוואה </a:t>
                      </a:r>
                      <a:r>
                        <a:rPr kumimoji="0" lang="he-IL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לאשתקד</a:t>
                      </a: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, חל גידול שנתי משמעותי בשימוש דרך האפליקציה  154%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6038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אחוז השיחות שנענו תוך 60 שניות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  <a:p>
                      <a:pPr marL="0" marR="0" lvl="0" indent="0" algn="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(בתנאי שכמות השיחות לא תעלה 520,000)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59%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(כמות שיחות מעל 683,000)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58%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(כמות שיחות 657,190)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64%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(כמות שיחות 653,289)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45%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(כמות שיחות נכנסות 642,439)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62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זמן המתנה ממוצע בשניות</a:t>
                      </a:r>
                    </a:p>
                  </a:txBody>
                  <a:tcPr marL="91441" marR="91441" marT="45703" marB="45703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72</a:t>
                      </a:r>
                    </a:p>
                  </a:txBody>
                  <a:tcPr marL="91441" marR="91441" marT="45703" marB="45703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85</a:t>
                      </a:r>
                    </a:p>
                  </a:txBody>
                  <a:tcPr marL="91441" marR="91441" marT="45703" marB="45703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70</a:t>
                      </a:r>
                    </a:p>
                  </a:txBody>
                  <a:tcPr marL="91441" marR="91441" marT="45703" marB="45703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143</a:t>
                      </a:r>
                    </a:p>
                  </a:txBody>
                  <a:tcPr marL="91441" marR="91441" marT="45703" marB="45703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4870" name="Picture 2" descr="ScreenHunter_00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18"/>
          <a:stretch>
            <a:fillRect/>
          </a:stretch>
        </p:blipFill>
        <p:spPr bwMode="auto">
          <a:xfrm>
            <a:off x="250825" y="6237288"/>
            <a:ext cx="85693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71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5563"/>
            <a:ext cx="1368425" cy="744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85234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4"/>
          <p:cNvSpPr>
            <a:spLocks noChangeArrowheads="1"/>
          </p:cNvSpPr>
          <p:nvPr/>
        </p:nvSpPr>
        <p:spPr bwMode="auto">
          <a:xfrm>
            <a:off x="1476375" y="188913"/>
            <a:ext cx="7483475" cy="53181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anchor="ctr"/>
          <a:lstStyle/>
          <a:p>
            <a:pPr>
              <a:defRPr/>
            </a:pPr>
            <a:r>
              <a:rPr lang="he-IL" sz="28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  <a:cs typeface="Guttman Haim" pitchFamily="2" charset="-79"/>
              </a:rPr>
              <a:t>חטיבת תפעול לאיכות חיים וסביבה</a:t>
            </a:r>
            <a:endParaRPr lang="en-US" sz="28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itchFamily="82" charset="0"/>
              <a:cs typeface="Guttman Haim" pitchFamily="2" charset="-79"/>
            </a:endParaRPr>
          </a:p>
        </p:txBody>
      </p:sp>
      <p:graphicFrame>
        <p:nvGraphicFramePr>
          <p:cNvPr id="15414" name="Group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1034379"/>
              </p:ext>
            </p:extLst>
          </p:nvPr>
        </p:nvGraphicFramePr>
        <p:xfrm>
          <a:off x="250826" y="983579"/>
          <a:ext cx="8629650" cy="5301541"/>
        </p:xfrm>
        <a:graphic>
          <a:graphicData uri="http://schemas.openxmlformats.org/drawingml/2006/table">
            <a:tbl>
              <a:tblPr rtl="1"/>
              <a:tblGrid>
                <a:gridCol w="3595989"/>
                <a:gridCol w="1240308"/>
                <a:gridCol w="1283765"/>
                <a:gridCol w="1283764"/>
                <a:gridCol w="1225824"/>
              </a:tblGrid>
              <a:tr h="61319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יעד / נתון נמדד</a:t>
                      </a: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2012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2013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2014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2015</a:t>
                      </a: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73571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מס' ביקורות רישוי ותברואה</a:t>
                      </a:r>
                    </a:p>
                  </a:txBody>
                  <a:tcPr marL="91471" marR="91471" marT="45728" marB="45728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13,913</a:t>
                      </a:r>
                      <a:r>
                        <a:rPr kumimoji="0" lang="en-US" alt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/>
                      </a:r>
                      <a:br>
                        <a:rPr kumimoji="0" lang="en-US" alt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</a:br>
                      <a:endParaRPr kumimoji="0" lang="he-IL" alt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71" marR="91471" marT="45728" marB="45728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13,770</a:t>
                      </a:r>
                      <a:r>
                        <a:rPr kumimoji="0" lang="en-US" alt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/>
                      </a:r>
                      <a:br>
                        <a:rPr kumimoji="0" lang="en-US" alt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</a:br>
                      <a:endParaRPr kumimoji="0" lang="he-IL" alt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1471" marR="91471" marT="45728" marB="45728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pitchFamily="34" charset="0"/>
                        </a:rPr>
                        <a:t>12,284</a:t>
                      </a:r>
                      <a:r>
                        <a:rPr kumimoji="0" lang="en-US" alt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pitchFamily="34" charset="0"/>
                        </a:rPr>
                        <a:t/>
                      </a:r>
                      <a:br>
                        <a:rPr kumimoji="0" lang="en-US" alt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pitchFamily="34" charset="0"/>
                        </a:rPr>
                      </a:br>
                      <a:endParaRPr kumimoji="0" lang="en-US" alt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71" marR="91471" marT="45728" marB="45728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8,218+ 8,435 תברואנים </a:t>
                      </a:r>
                    </a:p>
                  </a:txBody>
                  <a:tcPr marL="91471" marR="91471" marT="45728" marB="45728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65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משך זמן טיפול בפניות בכתב</a:t>
                      </a:r>
                    </a:p>
                  </a:txBody>
                  <a:tcPr marL="91471" marR="91471" marT="45733" marB="45733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14 יום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(5,637 פניות)</a:t>
                      </a:r>
                    </a:p>
                  </a:txBody>
                  <a:tcPr marL="91471" marR="91471" marT="45733" marB="45733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altLang="he-I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 יום </a:t>
                      </a:r>
                      <a:r>
                        <a:rPr kumimoji="0" lang="he-IL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(5,665 פניות)</a:t>
                      </a:r>
                    </a:p>
                  </a:txBody>
                  <a:tcPr marL="91471" marR="91471" marT="45733" marB="45733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David" pitchFamily="34" charset="-79"/>
                        </a:rPr>
                        <a:t>8 ימים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David" pitchFamily="34" charset="-79"/>
                        </a:rPr>
                        <a:t>(4,571 פניות)</a:t>
                      </a:r>
                    </a:p>
                  </a:txBody>
                  <a:tcPr marL="91471" marR="91471" marT="45733" marB="45733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34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 ימים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alt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(4,863 פניות)</a:t>
                      </a:r>
                    </a:p>
                  </a:txBody>
                  <a:tcPr marL="91471" marR="91471" marT="45733" marB="45733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418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מס' קריאות למוקד - עסק הפועל בשעה אסורה</a:t>
                      </a:r>
                    </a:p>
                  </a:txBody>
                  <a:tcPr marL="91446" marR="91446" marT="45712" marB="4571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2,799</a:t>
                      </a:r>
                    </a:p>
                  </a:txBody>
                  <a:tcPr marL="91446" marR="91446" marT="45712" marB="4571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2,623</a:t>
                      </a:r>
                    </a:p>
                  </a:txBody>
                  <a:tcPr marL="91446" marR="91446" marT="45712" marB="4571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1,639</a:t>
                      </a:r>
                    </a:p>
                  </a:txBody>
                  <a:tcPr marL="91446" marR="91446" marT="45712" marB="4571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663</a:t>
                      </a:r>
                    </a:p>
                  </a:txBody>
                  <a:tcPr marL="91446" marR="91446" marT="45712" marB="4571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418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מס' דוחות שניתנו לעסק הפועל בשעה אסורה</a:t>
                      </a:r>
                    </a:p>
                  </a:txBody>
                  <a:tcPr marL="91446" marR="91446" marT="45712" marB="4571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4,577</a:t>
                      </a:r>
                    </a:p>
                  </a:txBody>
                  <a:tcPr marL="91446" marR="91446" marT="45712" marB="4571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3,560</a:t>
                      </a:r>
                    </a:p>
                  </a:txBody>
                  <a:tcPr marL="91446" marR="91446" marT="45712" marB="4571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4,603</a:t>
                      </a:r>
                    </a:p>
                  </a:txBody>
                  <a:tcPr marL="91446" marR="91446" marT="45712" marB="4571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3,391</a:t>
                      </a:r>
                    </a:p>
                  </a:txBody>
                  <a:tcPr marL="91446" marR="91446" marT="45712" marB="4571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418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מס' קריאות למוקד - עסק המלכלך את המדרכה </a:t>
                      </a:r>
                    </a:p>
                  </a:txBody>
                  <a:tcPr marL="91446" marR="91446" marT="45712" marB="4571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537</a:t>
                      </a:r>
                    </a:p>
                  </a:txBody>
                  <a:tcPr marL="91446" marR="91446" marT="45712" marB="4571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552</a:t>
                      </a:r>
                    </a:p>
                  </a:txBody>
                  <a:tcPr marL="91446" marR="91446" marT="45712" marB="4571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527</a:t>
                      </a:r>
                    </a:p>
                  </a:txBody>
                  <a:tcPr marL="91446" marR="91446" marT="45712" marB="4571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424</a:t>
                      </a:r>
                    </a:p>
                  </a:txBody>
                  <a:tcPr marL="91446" marR="91446" marT="45712" marB="4571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418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מס' דוחות שניתנו לעסק המלכלך את המדרכה</a:t>
                      </a:r>
                    </a:p>
                  </a:txBody>
                  <a:tcPr marL="91446" marR="91446" marT="45712" marB="4571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397</a:t>
                      </a:r>
                    </a:p>
                  </a:txBody>
                  <a:tcPr marL="91446" marR="91446" marT="45712" marB="4571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309</a:t>
                      </a:r>
                    </a:p>
                  </a:txBody>
                  <a:tcPr marL="91446" marR="91446" marT="45712" marB="4571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330</a:t>
                      </a:r>
                    </a:p>
                  </a:txBody>
                  <a:tcPr marL="91446" marR="91446" marT="45712" marB="4571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354</a:t>
                      </a:r>
                    </a:p>
                  </a:txBody>
                  <a:tcPr marL="91446" marR="91446" marT="45712" marB="4571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226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הוצאת ציוד למדרכה – מס' קריאות</a:t>
                      </a:r>
                    </a:p>
                  </a:txBody>
                  <a:tcPr marL="91446" marR="91446" marT="45712" marB="4571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1,837</a:t>
                      </a:r>
                    </a:p>
                  </a:txBody>
                  <a:tcPr marL="91446" marR="91446" marT="45712" marB="4571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1,668</a:t>
                      </a:r>
                    </a:p>
                  </a:txBody>
                  <a:tcPr marL="91446" marR="91446" marT="45712" marB="4571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1,384</a:t>
                      </a:r>
                    </a:p>
                  </a:txBody>
                  <a:tcPr marL="91446" marR="91446" marT="45712" marB="4571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1,282</a:t>
                      </a:r>
                    </a:p>
                  </a:txBody>
                  <a:tcPr marL="91446" marR="91446" marT="45712" marB="4571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9148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סה"כ מס' קריאות שירות שנתקבלו באגף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4" marR="68584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5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88,520</a:t>
                      </a:r>
                      <a:endParaRPr kumimoji="0" lang="he-IL" sz="15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מהם: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11,751</a:t>
                      </a:r>
                      <a:r>
                        <a:rPr kumimoji="0" lang="he-IL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עישון</a:t>
                      </a:r>
                      <a:endParaRPr kumimoji="0" lang="en-US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4" marR="68584" marT="0" marB="0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כ-86,500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מהם: </a:t>
                      </a:r>
                      <a:r>
                        <a:rPr kumimoji="0" lang="he-IL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10,879</a:t>
                      </a:r>
                      <a:r>
                        <a:rPr kumimoji="0" lang="he-IL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עישון</a:t>
                      </a:r>
                      <a:endParaRPr kumimoji="0" lang="en-US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4" marR="68584" marT="0" marB="0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כ- 80,050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מהם: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10,018</a:t>
                      </a:r>
                      <a:r>
                        <a:rPr kumimoji="0" lang="he-IL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עישון</a:t>
                      </a:r>
                      <a:endParaRPr kumimoji="0" lang="en-US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4" marR="68584" marT="0" marB="0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כ-87,183 </a:t>
                      </a:r>
                      <a:r>
                        <a:rPr kumimoji="0" lang="he-IL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מהם: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7,345</a:t>
                      </a:r>
                      <a:r>
                        <a:rPr kumimoji="0" lang="he-IL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עישון</a:t>
                      </a:r>
                      <a:endParaRPr kumimoji="0" lang="en-US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4" marR="68584" marT="0" marB="0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4870" name="Picture 2" descr="ScreenHunter_00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18"/>
          <a:stretch>
            <a:fillRect/>
          </a:stretch>
        </p:blipFill>
        <p:spPr bwMode="auto">
          <a:xfrm>
            <a:off x="250825" y="6237288"/>
            <a:ext cx="85693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71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5563"/>
            <a:ext cx="1368425" cy="744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9247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4"/>
          <p:cNvSpPr>
            <a:spLocks noChangeArrowheads="1"/>
          </p:cNvSpPr>
          <p:nvPr/>
        </p:nvSpPr>
        <p:spPr bwMode="auto">
          <a:xfrm>
            <a:off x="1476375" y="188913"/>
            <a:ext cx="7483475" cy="53181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anchor="ctr"/>
          <a:lstStyle/>
          <a:p>
            <a:pPr>
              <a:defRPr/>
            </a:pPr>
            <a:r>
              <a:rPr lang="he-IL" sz="28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  <a:cs typeface="Guttman Haim" pitchFamily="2" charset="-79"/>
              </a:rPr>
              <a:t>חטיבת תפעול לאיכות חיים וסביבה</a:t>
            </a:r>
            <a:endParaRPr lang="en-US" sz="28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itchFamily="82" charset="0"/>
              <a:cs typeface="Guttman Haim" pitchFamily="2" charset="-79"/>
            </a:endParaRPr>
          </a:p>
        </p:txBody>
      </p:sp>
      <p:graphicFrame>
        <p:nvGraphicFramePr>
          <p:cNvPr id="15414" name="Group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2294645"/>
              </p:ext>
            </p:extLst>
          </p:nvPr>
        </p:nvGraphicFramePr>
        <p:xfrm>
          <a:off x="250826" y="983579"/>
          <a:ext cx="8629650" cy="5264175"/>
        </p:xfrm>
        <a:graphic>
          <a:graphicData uri="http://schemas.openxmlformats.org/drawingml/2006/table">
            <a:tbl>
              <a:tblPr rtl="1"/>
              <a:tblGrid>
                <a:gridCol w="3595989"/>
                <a:gridCol w="1240308"/>
                <a:gridCol w="1283765"/>
                <a:gridCol w="1283764"/>
                <a:gridCol w="1225824"/>
              </a:tblGrid>
              <a:tr h="53305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יעד / נתון נמדד</a:t>
                      </a: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2012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2013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2014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2015</a:t>
                      </a: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63956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אכיפת חניה בשטח המדרכה</a:t>
                      </a:r>
                    </a:p>
                  </a:txBody>
                  <a:tcPr marL="91443" marR="91443" marT="45701" marB="4570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32,178</a:t>
                      </a:r>
                    </a:p>
                  </a:txBody>
                  <a:tcPr marL="91443" marR="91443" marT="45701" marB="4570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31,739</a:t>
                      </a:r>
                    </a:p>
                  </a:txBody>
                  <a:tcPr marL="91443" marR="91443" marT="45701" marB="4570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29,333</a:t>
                      </a:r>
                    </a:p>
                  </a:txBody>
                  <a:tcPr marL="91443" marR="91443" marT="45701" marB="4570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35,744</a:t>
                      </a:r>
                    </a:p>
                  </a:txBody>
                  <a:tcPr marL="91443" marR="91443" marT="45701" marB="4570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747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גרירת רכבים בעבירה</a:t>
                      </a:r>
                    </a:p>
                  </a:txBody>
                  <a:tcPr marL="91443" marR="91443" marT="45701" marB="4570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33,504</a:t>
                      </a:r>
                    </a:p>
                  </a:txBody>
                  <a:tcPr marL="91443" marR="91443" marT="45701" marB="4570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28,790</a:t>
                      </a:r>
                    </a:p>
                  </a:txBody>
                  <a:tcPr marL="91443" marR="91443" marT="45701" marB="4570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21,858</a:t>
                      </a:r>
                    </a:p>
                  </a:txBody>
                  <a:tcPr marL="91443" marR="91443" marT="45701" marB="4570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21,300</a:t>
                      </a:r>
                    </a:p>
                  </a:txBody>
                  <a:tcPr marL="91443" marR="91443" marT="45701" marB="4570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4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מס' היתרי לילה</a:t>
                      </a:r>
                    </a:p>
                  </a:txBody>
                  <a:tcPr marL="91443" marR="91443" marT="45701" marB="4570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899</a:t>
                      </a:r>
                    </a:p>
                  </a:txBody>
                  <a:tcPr marL="91443" marR="91443" marT="45701" marB="4570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854</a:t>
                      </a:r>
                    </a:p>
                  </a:txBody>
                  <a:tcPr marL="91443" marR="91443" marT="45701" marB="4570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965</a:t>
                      </a:r>
                    </a:p>
                  </a:txBody>
                  <a:tcPr marL="91443" marR="91443" marT="45701" marB="4570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1,026</a:t>
                      </a:r>
                    </a:p>
                  </a:txBody>
                  <a:tcPr marL="91443" marR="91443" marT="45701" marB="4570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4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מס' התרי שולחנות וכסאות</a:t>
                      </a:r>
                    </a:p>
                  </a:txBody>
                  <a:tcPr marL="91443" marR="91443" marT="45701" marB="4570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1,653</a:t>
                      </a:r>
                    </a:p>
                  </a:txBody>
                  <a:tcPr marL="91443" marR="91443" marT="45701" marB="4570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1,707</a:t>
                      </a:r>
                    </a:p>
                  </a:txBody>
                  <a:tcPr marL="91443" marR="91443" marT="45701" marB="4570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1,913</a:t>
                      </a:r>
                    </a:p>
                  </a:txBody>
                  <a:tcPr marL="91443" marR="91443" marT="45701" marB="4570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2,098</a:t>
                      </a:r>
                    </a:p>
                  </a:txBody>
                  <a:tcPr marL="91443" marR="91443" marT="45701" marB="4570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4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מס' התרי פרגודים</a:t>
                      </a:r>
                    </a:p>
                  </a:txBody>
                  <a:tcPr marL="91443" marR="91443" marT="45701" marB="4570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322</a:t>
                      </a:r>
                    </a:p>
                  </a:txBody>
                  <a:tcPr marL="91443" marR="91443" marT="45701" marB="4570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312</a:t>
                      </a:r>
                    </a:p>
                  </a:txBody>
                  <a:tcPr marL="91443" marR="91443" marT="45701" marB="4570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362</a:t>
                      </a:r>
                    </a:p>
                  </a:txBody>
                  <a:tcPr marL="91443" marR="91443" marT="45701" marB="4570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536</a:t>
                      </a:r>
                    </a:p>
                  </a:txBody>
                  <a:tcPr marL="91443" marR="91443" marT="45701" marB="45701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9839"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משקל אשפה באלפי טונות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63" marR="68563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381307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63" marR="68563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368,644</a:t>
                      </a:r>
                    </a:p>
                  </a:txBody>
                  <a:tcPr marL="91417" marR="91417" marT="45763" marB="45763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357,380</a:t>
                      </a:r>
                    </a:p>
                  </a:txBody>
                  <a:tcPr marL="91417" marR="91417" marT="45763" marB="45763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369,074</a:t>
                      </a:r>
                    </a:p>
                  </a:txBody>
                  <a:tcPr marL="91417" marR="91417" marT="45763" marB="45763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4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סה"כ מחזור כללי (בטון)</a:t>
                      </a:r>
                    </a:p>
                  </a:txBody>
                  <a:tcPr marL="91446" marR="91446" marT="45730" marB="4573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54728.2</a:t>
                      </a:r>
                    </a:p>
                  </a:txBody>
                  <a:tcPr marL="91446" marR="91446" marT="45730" marB="4573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50,226</a:t>
                      </a:r>
                    </a:p>
                  </a:txBody>
                  <a:tcPr marL="91446" marR="91446" marT="45730" marB="4573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57,306</a:t>
                      </a:r>
                    </a:p>
                  </a:txBody>
                  <a:tcPr marL="91446" marR="91446" marT="45730" marB="4573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61939</a:t>
                      </a:r>
                    </a:p>
                  </a:txBody>
                  <a:tcPr marL="91446" marR="91446" marT="45730" marB="4573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62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אחוזי מחזור מסך כל האשפה</a:t>
                      </a:r>
                    </a:p>
                  </a:txBody>
                  <a:tcPr marL="91446" marR="91446" marT="45730" marB="4573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14.35% </a:t>
                      </a:r>
                    </a:p>
                  </a:txBody>
                  <a:tcPr marL="91446" marR="91446" marT="45730" marB="4573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12.4%</a:t>
                      </a:r>
                    </a:p>
                  </a:txBody>
                  <a:tcPr marL="91446" marR="91446" marT="45730" marB="4573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13</a:t>
                      </a:r>
                    </a:p>
                  </a:txBody>
                  <a:tcPr marL="91446" marR="91446" marT="45730" marB="4573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15.21</a:t>
                      </a:r>
                    </a:p>
                  </a:txBody>
                  <a:tcPr marL="91446" marR="91446" marT="45730" marB="4573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1079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כמות מפגעים כללית</a:t>
                      </a: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86376</a:t>
                      </a: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90,005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(5830 בקשות)</a:t>
                      </a: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96,365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(6840 בקשות)</a:t>
                      </a: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105,000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(7499 בקשות)</a:t>
                      </a:r>
                    </a:p>
                  </a:txBody>
                  <a:tcPr marL="91439" marR="91439" marT="45732" marB="4573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4870" name="Picture 2" descr="ScreenHunter_00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18"/>
          <a:stretch>
            <a:fillRect/>
          </a:stretch>
        </p:blipFill>
        <p:spPr bwMode="auto">
          <a:xfrm>
            <a:off x="250825" y="6237288"/>
            <a:ext cx="85693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71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5563"/>
            <a:ext cx="1368425" cy="744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8760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4"/>
          <p:cNvSpPr>
            <a:spLocks noChangeArrowheads="1"/>
          </p:cNvSpPr>
          <p:nvPr/>
        </p:nvSpPr>
        <p:spPr bwMode="auto">
          <a:xfrm>
            <a:off x="1476375" y="188913"/>
            <a:ext cx="7483475" cy="53181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anchor="ctr"/>
          <a:lstStyle/>
          <a:p>
            <a:pPr>
              <a:defRPr/>
            </a:pPr>
            <a:r>
              <a:rPr lang="he-IL" sz="28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  <a:cs typeface="Guttman Haim" pitchFamily="2" charset="-79"/>
              </a:rPr>
              <a:t>חטיבת תפעול לאיכות חיים וסביבה</a:t>
            </a:r>
            <a:endParaRPr lang="en-US" sz="28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itchFamily="82" charset="0"/>
              <a:cs typeface="Guttman Haim" pitchFamily="2" charset="-79"/>
            </a:endParaRPr>
          </a:p>
        </p:txBody>
      </p:sp>
      <p:graphicFrame>
        <p:nvGraphicFramePr>
          <p:cNvPr id="15414" name="Group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4240894"/>
              </p:ext>
            </p:extLst>
          </p:nvPr>
        </p:nvGraphicFramePr>
        <p:xfrm>
          <a:off x="250826" y="983579"/>
          <a:ext cx="8629650" cy="4877960"/>
        </p:xfrm>
        <a:graphic>
          <a:graphicData uri="http://schemas.openxmlformats.org/drawingml/2006/table">
            <a:tbl>
              <a:tblPr rtl="1"/>
              <a:tblGrid>
                <a:gridCol w="3595989"/>
                <a:gridCol w="1240308"/>
                <a:gridCol w="1283765"/>
                <a:gridCol w="1283764"/>
                <a:gridCol w="1225824"/>
              </a:tblGrid>
              <a:tr h="53305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יעד / נתון נמדד</a:t>
                      </a: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2012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2013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2014</a:t>
                      </a:r>
                      <a:endParaRPr kumimoji="0" lang="he-I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2015</a:t>
                      </a: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63956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אירועי קהילה, חג וטקסי זיכרון 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78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74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סדנאות וסמינרים לפעילי השכונות והרבעים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4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ועדות בשיתוף הפעילים בתחומים: חינוך, תנועה, תברואה ועוד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4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אחוז פניות ציבור שנענות בזמן תקן</a:t>
                      </a:r>
                      <a:endParaRPr kumimoji="0" lang="en-US" altLang="he-IL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90%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123 מתוך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138</a:t>
                      </a:r>
                      <a:endParaRPr kumimoji="0" lang="en-US" alt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89%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502 מתוך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564</a:t>
                      </a:r>
                      <a:endParaRPr kumimoji="0" lang="en-US" alt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97.5%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546 מתוך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559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98%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584 מתוך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597</a:t>
                      </a:r>
                      <a:endParaRPr kumimoji="0" lang="en-US" alt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4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r" defTabSz="914400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מספר שכונות בהן מכהן ועד נבחר</a:t>
                      </a:r>
                      <a:r>
                        <a:rPr kumimoji="0" lang="en-US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/>
                      </a:r>
                      <a:br>
                        <a:rPr kumimoji="0" lang="en-US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</a:b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בהתאם לתקנון הבחירות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30</a:t>
                      </a: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30</a:t>
                      </a: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30</a:t>
                      </a: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33</a:t>
                      </a: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983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r" defTabSz="914400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מספר תושבים המשתתפים   באירועי חברה וקהילה בשכונות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30,400</a:t>
                      </a: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34,730</a:t>
                      </a: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35,000</a:t>
                      </a: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28,800</a:t>
                      </a: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4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r" defTabSz="914400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מספר פרוייקטים בהם היחידה  מעורבת בשיתוף ציבור  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35</a:t>
                      </a: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101</a:t>
                      </a: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95</a:t>
                      </a: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  <a:cs typeface="David" pitchFamily="2" charset="-79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85</a:t>
                      </a: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624">
                <a:tc>
                  <a:txBody>
                    <a:bodyPr/>
                    <a:lstStyle/>
                    <a:p>
                      <a:pPr marL="0" marR="0" lvl="0" indent="0" algn="r" defTabSz="914400" rtl="1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מספר מפגשי </a:t>
                      </a:r>
                      <a:r>
                        <a:rPr kumimoji="0" lang="he-IL" altLang="he-IL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שת"צ</a:t>
                      </a: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עם תושבים  </a:t>
                      </a:r>
                      <a:r>
                        <a:rPr kumimoji="0" lang="en-US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/>
                      </a:r>
                      <a:br>
                        <a:rPr kumimoji="0" lang="en-US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</a:b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מספר משתתפים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400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7,400</a:t>
                      </a: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566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9,126</a:t>
                      </a: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401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6,000</a:t>
                      </a: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283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7,010</a:t>
                      </a:r>
                    </a:p>
                  </a:txBody>
                  <a:tcPr marL="91447" marR="91447" marT="45736" marB="45736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4870" name="Picture 2" descr="ScreenHunter_00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18"/>
          <a:stretch>
            <a:fillRect/>
          </a:stretch>
        </p:blipFill>
        <p:spPr bwMode="auto">
          <a:xfrm>
            <a:off x="250825" y="6237288"/>
            <a:ext cx="85693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71" name="Picture 3" descr="http://upload.wikimedia.org/wikipedia/he/thumb/e/e0/Tel_Aviv_New_Logo.svg/250px-Tel_Aviv_New_Logo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5563"/>
            <a:ext cx="1368425" cy="7445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A638-424B-4D82-81A3-8224E53FDE49}" type="slidenum">
              <a:rPr lang="he-IL" smtClean="0"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4682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>
    <_x05de__x05e7__x05d5__x05e9__x05e8__x0020__x05dc__x05d6__x05d9__x05de__x05d5__x05df__x0020__x05ea__x05d5__x05e8__x05d9__x05dd_ xmlns="79020fcc-8222-4698-a608-d290a91e025b">לא</_x05de__x05e7__x05d5__x05e9__x05e8__x0020__x05dc__x05d6__x05d9__x05de__x05d5__x05df__x0020__x05ea__x05d5__x05e8__x05d9__x05dd_>
    <_x05ea__x05ea__x0020__x05d0__x05ea__x05e8_ xmlns="79020fcc-8222-4698-a608-d290a91e025b">תושבים</_x05ea__x05ea__x0020__x05d0__x05ea__x05e8_>
    <_x05e1__x05d5__x05d2__x0020__x05e7__x05d5__x05d1__x05e5_ xmlns="79020fcc-8222-4698-a608-d290a91e025b">קובץ להורדה</_x05e1__x05d5__x05d2__x0020__x05e7__x05d5__x05d1__x05e5_>
    <_x05e7__x05d8__x05d2__x05d5__x05e8__x05d9__x05d4__x0020__x05e4__x05e0__x05d9__x05de__x05d9__x05ea_ xmlns="79020fcc-8222-4698-a608-d290a91e025b">
      <Value>ללא</Value>
    </_x05e7__x05d8__x05d2__x05d5__x05e8__x05d9__x05d4__x0020__x05e4__x05e0__x05d9__x05de__x05d9__x05ea_>
    <_x05de__x05e1__x05e4__x05d5__x05e8_ xmlns="79020fcc-8222-4698-a608-d290a91e025b" xsi:nil="true"/>
    <b8d02a173fe44bc4954de1b55bc4c32c xmlns="3af57d92-807c-43c5-8d5f-6fd455eb2776">
      <Terms xmlns="http://schemas.microsoft.com/office/infopath/2007/PartnerControls"/>
    </b8d02a173fe44bc4954de1b55bc4c32c>
    <_x05de__x05d5__x05e7__x05e9__x05e8__x0020__x05dc__x05de__x05d5__x05e7__x05d3__x0020_106 xmlns="79020fcc-8222-4698-a608-d290a91e025b">לא</_x05de__x05d5__x05e7__x05e9__x05e8__x0020__x05dc__x05de__x05d5__x05e7__x05d3__x0020_106>
    <_x05e0__x05d5__x05e9__x05d0__x0020__x05d4__x05d8__x05d5__x05e4__x05e1_ xmlns="79020fcc-8222-4698-a608-d290a91e025b" xsi:nil="true"/>
    <lobby xmlns="79020fcc-8222-4698-a608-d290a91e025b" xsi:nil="true"/>
    <typeform xmlns="79020fcc-8222-4698-a608-d290a91e025b" xsi:nil="true"/>
    <Link xmlns="79020fcc-8222-4698-a608-d290a91e025b" xsi:nil="true"/>
    <order0 xmlns="79020fcc-8222-4698-a608-d290a91e025b" xsi:nil="true"/>
    <mainPicture xmlns="3af57d92-807c-43c5-8d5f-6fd455eb2776" xsi:nil="true"/>
    <TaxCatchAll xmlns="b7f6c2df-1a62-480b-b8d4-30dcb64bb35b"/>
    <IconOverlay xmlns="http://schemas.microsoft.com/sharepoint/v4" xsi:nil="true"/>
    <TLVSubject xmlns="79020fcc-8222-4698-a608-d290a91e025b">ללא</TLVSubject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AA4611DC5F55244C9EF02251ACE26BCE" ma:contentTypeVersion="22" ma:contentTypeDescription="צור מסמך חדש." ma:contentTypeScope="" ma:versionID="267721d9039eb2dcc04b08cc6f73b56c">
  <xsd:schema xmlns:xsd="http://www.w3.org/2001/XMLSchema" xmlns:xs="http://www.w3.org/2001/XMLSchema" xmlns:p="http://schemas.microsoft.com/office/2006/metadata/properties" xmlns:ns2="79020fcc-8222-4698-a608-d290a91e025b" xmlns:ns3="3af57d92-807c-43c5-8d5f-6fd455eb2776" xmlns:ns4="b7f6c2df-1a62-480b-b8d4-30dcb64bb35b" xmlns:ns5="http://schemas.microsoft.com/sharepoint/v4" targetNamespace="http://schemas.microsoft.com/office/2006/metadata/properties" ma:root="true" ma:fieldsID="a5448a5ccd60aa7e5729f402ef01e17b" ns2:_="" ns3:_="" ns4:_="" ns5:_="">
    <xsd:import namespace="79020fcc-8222-4698-a608-d290a91e025b"/>
    <xsd:import namespace="3af57d92-807c-43c5-8d5f-6fd455eb2776"/>
    <xsd:import namespace="b7f6c2df-1a62-480b-b8d4-30dcb64bb35b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_x05e1__x05d5__x05d2__x0020__x05e7__x05d5__x05d1__x05e5_" minOccurs="0"/>
                <xsd:element ref="ns2:_x05e0__x05d5__x05e9__x05d0__x0020__x05d4__x05d8__x05d5__x05e4__x05e1_" minOccurs="0"/>
                <xsd:element ref="ns2:typeform" minOccurs="0"/>
                <xsd:element ref="ns2:_x05e7__x05d8__x05d2__x05d5__x05e8__x05d9__x05d4__x0020__x05e4__x05e0__x05d9__x05de__x05d9__x05ea_" minOccurs="0"/>
                <xsd:element ref="ns2:_x05de__x05e1__x05e4__x05d5__x05e8_" minOccurs="0"/>
                <xsd:element ref="ns2:_x05ea__x05ea__x0020__x05d0__x05ea__x05e8_" minOccurs="0"/>
                <xsd:element ref="ns2:lobby" minOccurs="0"/>
                <xsd:element ref="ns2:_x05de__x05e7__x05d5__x05e9__x05e8__x0020__x05dc__x05d6__x05d9__x05de__x05d5__x05df__x0020__x05ea__x05d5__x05e8__x05d9__x05dd_" minOccurs="0"/>
                <xsd:element ref="ns2:_x05de__x05d5__x05e7__x05e9__x05e8__x0020__x05dc__x05de__x05d5__x05e7__x05d3__x0020_106" minOccurs="0"/>
                <xsd:element ref="ns3:b8d02a173fe44bc4954de1b55bc4c32c" minOccurs="0"/>
                <xsd:element ref="ns4:TaxCatchAll" minOccurs="0"/>
                <xsd:element ref="ns2:Link" minOccurs="0"/>
                <xsd:element ref="ns3:mainPicture" minOccurs="0"/>
                <xsd:element ref="ns2:mainPicture_PictureText" minOccurs="0"/>
                <xsd:element ref="ns2:mainPicture_ModernView" minOccurs="0"/>
                <xsd:element ref="ns2:order0" minOccurs="0"/>
                <xsd:element ref="ns5:IconOverlay" minOccurs="0"/>
                <xsd:element ref="ns2:TLVSubjec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020fcc-8222-4698-a608-d290a91e025b" elementFormDefault="qualified">
    <xsd:import namespace="http://schemas.microsoft.com/office/2006/documentManagement/types"/>
    <xsd:import namespace="http://schemas.microsoft.com/office/infopath/2007/PartnerControls"/>
    <xsd:element name="_x05e1__x05d5__x05d2__x0020__x05e7__x05d5__x05d1__x05e5_" ma:index="2" nillable="true" ma:displayName="סוג קובץ" ma:default="קובץ להורדה" ma:format="Dropdown" ma:internalName="_x05e1__x05d5__x05d2__x0020__x05e7__x05d5__x05d1__x05e5_">
      <xsd:simpleType>
        <xsd:restriction base="dms:Choice">
          <xsd:enumeration value="קובץ להורדה"/>
          <xsd:enumeration value="טופס להורדה"/>
          <xsd:enumeration value="טופס מקוון"/>
          <xsd:enumeration value="מסמך משפטי"/>
        </xsd:restriction>
      </xsd:simpleType>
    </xsd:element>
    <xsd:element name="_x05e0__x05d5__x05e9__x05d0__x0020__x05d4__x05d8__x05d5__x05e4__x05e1_" ma:index="3" nillable="true" ma:displayName="נושא הטופס" ma:format="Dropdown" ma:internalName="_x05e0__x05d5__x05e9__x05d0__x0020__x05d4__x05d8__x05d5__x05e4__x05e1_">
      <xsd:simpleType>
        <xsd:restriction base="dms:Choice">
          <xsd:enumeration value="ללא"/>
          <xsd:enumeration value="ארנונה כללית"/>
          <xsd:enumeration value="השרות הוטרינרי"/>
          <xsd:enumeration value="חניה"/>
          <xsd:enumeration value="מים וביוב"/>
          <xsd:enumeration value="משאבי אנוש"/>
          <xsd:enumeration value="קהילה"/>
          <xsd:enumeration value="רישוי עסקים"/>
          <xsd:enumeration value="שונות"/>
          <xsd:enumeration value="שילוט"/>
          <xsd:enumeration value="תכנון ובנייה"/>
          <xsd:enumeration value="דיגיתל - תעודת תושב"/>
          <xsd:enumeration value="בית אריאלה"/>
          <xsd:enumeration value="סביבה"/>
          <xsd:enumeration value="יוצרים ואמנים"/>
          <xsd:enumeration value="בניין ונכסים"/>
          <xsd:enumeration value="עסקים ירוקים"/>
          <xsd:enumeration value="צילום בעיר"/>
          <xsd:enumeration value="תיאום הנדסי"/>
          <xsd:enumeration value="היטל השבחה"/>
          <xsd:enumeration value="חינוך"/>
          <xsd:enumeration value="רווחה"/>
          <xsd:enumeration value="קהילה"/>
          <xsd:enumeration value="טפסי העברה בנקאית"/>
        </xsd:restriction>
      </xsd:simpleType>
    </xsd:element>
    <xsd:element name="typeform" ma:index="4" nillable="true" ma:displayName="סוג טופס" ma:format="Dropdown" ma:internalName="typeform">
      <xsd:simpleType>
        <xsd:restriction base="dms:Choice">
          <xsd:enumeration value="טופס יחידתי"/>
          <xsd:enumeration value="טופס עירוני"/>
        </xsd:restriction>
      </xsd:simpleType>
    </xsd:element>
    <xsd:element name="_x05e7__x05d8__x05d2__x05d5__x05e8__x05d9__x05d4__x0020__x05e4__x05e0__x05d9__x05de__x05d9__x05ea_" ma:index="5" nillable="true" ma:displayName="קטגוריה" ma:default="ללא" ma:internalName="_x05e7__x05d8__x05d2__x05d5__x05e8__x05d9__x05d4__x0020__x05e4__x05e0__x05d9__x05de__x05d9__x05ea_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ללא"/>
                    <xsd:enumeration value="הנחיות ותנאים כלליים לתכנון ולביצוע מבנים"/>
                    <xsd:enumeration value="חוברות מידע והמסלול המהיר"/>
                    <xsd:enumeration value="טפסים לבקשת מידע"/>
                    <xsd:enumeration value="טפסים מקוונים לבקשת מידע"/>
                    <xsd:enumeration value="דוחות ותוצרים"/>
                    <xsd:enumeration value="תמ&quot;א 38"/>
                    <xsd:enumeration value="סיכום מפגשי תיאום עם קבוצות בעלי עניין מפגשי"/>
                    <xsd:enumeration value="מצגות תכנית המתאר"/>
                    <xsd:enumeration value="דוחות חלופות התכנון"/>
                    <xsd:enumeration value="דוחות הערכת חלופות"/>
                    <xsd:enumeration value="מוצגי חובה ורשימת דרישות להגשת בקשה להיתר"/>
                    <xsd:enumeration value="מפרטים להגשת בקשה להיתר בנייה - DWG"/>
                    <xsd:enumeration value="מפרטים והנחיות של מכון הרישוי העירוני"/>
                    <xsd:enumeration value="עיקרי תכנית המתאר"/>
                    <xsd:enumeration value="תצהירים וכתבי התחייבות"/>
                    <xsd:enumeration value="מסמכי עזר נוספים"/>
                    <xsd:enumeration value="צפון מערב 3700"/>
                    <xsd:enumeration value="מסמכי התכנית המופקדת (הוראות ותשריטים)"/>
                    <xsd:enumeration value="שלב הפקדת התכנית"/>
                    <xsd:enumeration value="מסמכי שלב איסוף הנתונים"/>
                    <xsd:enumeration value="סביבה - ניטור ודוחות"/>
                    <xsd:enumeration value="מצגות ממפגשי שיתוף ציבור"/>
                    <xsd:enumeration value="חזון העיר"/>
                    <xsd:enumeration value="פרופיל העיר"/>
                    <xsd:enumeration value="תכנית השימור - מידע נוסף"/>
                    <xsd:enumeration value="רישום יסודי"/>
                    <xsd:enumeration value="רישום לעל יסודי"/>
                    <xsd:enumeration value="רישום גני ילדים"/>
                    <xsd:enumeration value="חלק א' - מחקר"/>
                    <xsd:enumeration value="חלק ב' - תכנון מוצע"/>
                    <xsd:enumeration value="מסמכי מדיניות- רמת אביב"/>
                    <xsd:enumeration value="מסמכי מדיניות- רמת אביב- נלווים"/>
                    <xsd:enumeration value="תכנית שימור- קטלוג"/>
                    <xsd:enumeration value="תכנית רובע 3 ו4"/>
                    <xsd:enumeration value="תיעוד מתחמי רמת אביב ב'"/>
                    <xsd:enumeration value="תכנית המתאר המאושרת"/>
                    <xsd:enumeration value="הסעות"/>
                    <xsd:enumeration value="פרסים עירוניים"/>
                    <xsd:enumeration value="תהליך רישוי ושיפוץ מבנים לשימור"/>
                    <xsd:enumeration value="תו ירוק"/>
                    <xsd:enumeration value="סקרי עצים"/>
                    <xsd:enumeration value="מכתבי מבקרת העירייה"/>
                    <xsd:enumeration value="מדריך הרחובות"/>
                    <xsd:enumeration value="היטל השבחה"/>
                  </xsd:restriction>
                </xsd:simpleType>
              </xsd:element>
            </xsd:sequence>
          </xsd:extension>
        </xsd:complexContent>
      </xsd:complexType>
    </xsd:element>
    <xsd:element name="_x05de__x05e1__x05e4__x05d5__x05e8_" ma:index="6" nillable="true" ma:displayName="מספור" ma:internalName="_x05de__x05e1__x05e4__x05d5__x05e8_">
      <xsd:simpleType>
        <xsd:restriction base="dms:Number"/>
      </xsd:simpleType>
    </xsd:element>
    <xsd:element name="_x05ea__x05ea__x0020__x05d0__x05ea__x05e8_" ma:index="7" nillable="true" ma:displayName="תת אתר" ma:default="תושבים" ma:format="Dropdown" ma:internalName="_x05ea__x05ea__x0020__x05d0__x05ea__x05e8_">
      <xsd:simpleType>
        <xsd:restriction base="dms:Choice">
          <xsd:enumeration value="תושבים"/>
          <xsd:enumeration value="תנועה וחניה"/>
          <xsd:enumeration value="ארנונה ומים"/>
          <xsd:enumeration value="חינוך"/>
          <xsd:enumeration value="בריאות ורווחה"/>
          <xsd:enumeration value="קהילה וספורט"/>
          <xsd:enumeration value="רישוי ופיקוח"/>
          <xsd:enumeration value="תכנון ופיתוח"/>
          <xsd:enumeration value="סביבה"/>
          <xsd:enumeration value="בניין ונכסים"/>
          <xsd:enumeration value="דיגיתל"/>
          <xsd:enumeration value="העיר והעירייה"/>
          <xsd:enumeration value="מה קורה בעיר"/>
          <xsd:enumeration value="שקיפות ושיתוף ציבור"/>
          <xsd:enumeration value="יוצרים ואמנים בעיר"/>
          <xsd:enumeration value="שילוט ופרסום"/>
          <xsd:enumeration value="רישוי וקידום עסקים"/>
          <xsd:enumeration value="השכרת מתחמים"/>
          <xsd:enumeration value="חירום וביטחון"/>
        </xsd:restriction>
      </xsd:simpleType>
    </xsd:element>
    <xsd:element name="lobby" ma:index="9" nillable="true" ma:displayName="רמה 1" ma:format="Dropdown" ma:internalName="lobby">
      <xsd:simpleType>
        <xsd:restriction base="dms:Choice">
          <xsd:enumeration value="תושבים"/>
          <xsd:enumeration value="עסקים"/>
          <xsd:enumeration value="מה קורה בעיר"/>
          <xsd:enumeration value="פוטר"/>
        </xsd:restriction>
      </xsd:simpleType>
    </xsd:element>
    <xsd:element name="_x05de__x05e7__x05d5__x05e9__x05e8__x0020__x05dc__x05d6__x05d9__x05de__x05d5__x05df__x0020__x05ea__x05d5__x05e8__x05d9__x05dd_" ma:index="10" nillable="true" ma:displayName="מקושר לזימון תורים" ma:default="לא" ma:format="Dropdown" ma:internalName="_x05de__x05e7__x05d5__x05e9__x05e8__x0020__x05dc__x05d6__x05d9__x05de__x05d5__x05df__x0020__x05ea__x05d5__x05e8__x05d9__x05dd_">
      <xsd:simpleType>
        <xsd:restriction base="dms:Choice">
          <xsd:enumeration value="לא"/>
          <xsd:enumeration value="כן"/>
        </xsd:restriction>
      </xsd:simpleType>
    </xsd:element>
    <xsd:element name="_x05de__x05d5__x05e7__x05e9__x05e8__x0020__x05dc__x05de__x05d5__x05e7__x05d3__x0020_106" ma:index="11" nillable="true" ma:displayName="מקושר למוקד 106" ma:default="לא" ma:format="Dropdown" ma:internalName="_x05de__x05d5__x05e7__x05e9__x05e8__x0020__x05dc__x05de__x05d5__x05e7__x05d3__x0020_106">
      <xsd:simpleType>
        <xsd:restriction base="dms:Choice">
          <xsd:enumeration value="לא"/>
          <xsd:enumeration value="כן"/>
        </xsd:restriction>
      </xsd:simpleType>
    </xsd:element>
    <xsd:element name="Link" ma:index="20" nillable="true" ma:displayName="נספח" ma:internalName="Link" ma:readOnly="false">
      <xsd:simpleType>
        <xsd:restriction base="dms:Unknown"/>
      </xsd:simpleType>
    </xsd:element>
    <xsd:element name="mainPicture_PictureText" ma:index="22" nillable="true" ma:displayName="mainPicture_PictureText" ma:internalName="mainPicture_PictureText" ma:readOnly="true">
      <xsd:simpleType>
        <xsd:restriction base="dms:Note">
          <xsd:maxLength value="255"/>
        </xsd:restriction>
      </xsd:simpleType>
    </xsd:element>
    <xsd:element name="mainPicture_ModernView" ma:index="23" nillable="true" ma:displayName="mainPicture_ModernView" ma:format="Image" ma:internalName="mainPicture_ModernView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order0" ma:index="24" nillable="true" ma:displayName="סדר" ma:internalName="order0" ma:percentage="FALSE">
      <xsd:simpleType>
        <xsd:restriction base="dms:Number"/>
      </xsd:simpleType>
    </xsd:element>
    <xsd:element name="TLVSubject" ma:index="26" nillable="true" ma:displayName="TLVSubject" ma:default="ללא" ma:format="Dropdown" ma:internalName="TLVSubject">
      <xsd:simpleType>
        <xsd:restriction base="dms:Choice">
          <xsd:enumeration value="ללא"/>
          <xsd:enumeration value="ארנונה כללית"/>
          <xsd:enumeration value="השרות הוטרינרי"/>
          <xsd:enumeration value="חניה"/>
          <xsd:enumeration value="מים וביוב"/>
          <xsd:enumeration value="משאבי אנוש"/>
          <xsd:enumeration value="קהילה"/>
          <xsd:enumeration value="רישוי עסקים"/>
          <xsd:enumeration value="שונות"/>
          <xsd:enumeration value="שילוט"/>
          <xsd:enumeration value="תכנון ובנייה"/>
          <xsd:enumeration value="דיגיתל - תעודת תושב"/>
          <xsd:enumeration value="בית אריאלה"/>
          <xsd:enumeration value="סביבה"/>
          <xsd:enumeration value="יוצרים ואמנים"/>
          <xsd:enumeration value="בניין ונכסים"/>
          <xsd:enumeration value="עסקים ירוקים"/>
          <xsd:enumeration value="צילום בעיר"/>
          <xsd:enumeration value="תיאום הנדסי"/>
          <xsd:enumeration value="היטל השבחה"/>
          <xsd:enumeration value="חינוך"/>
          <xsd:enumeration value="רווחה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f57d92-807c-43c5-8d5f-6fd455eb2776" elementFormDefault="qualified">
    <xsd:import namespace="http://schemas.microsoft.com/office/2006/documentManagement/types"/>
    <xsd:import namespace="http://schemas.microsoft.com/office/infopath/2007/PartnerControls"/>
    <xsd:element name="b8d02a173fe44bc4954de1b55bc4c32c" ma:index="14" nillable="true" ma:taxonomy="true" ma:internalName="b8d02a173fe44bc4954de1b55bc4c32c" ma:taxonomyFieldName="OrganizationalStructure" ma:displayName="מבנה ארגוני" ma:readOnly="false" ma:default="" ma:fieldId="{b8d02a17-3fe4-4bc4-954d-e1b55bc4c32c}" ma:sspId="7c913183-e302-4778-810d-fdd37843fd83" ma:termSetId="3ef8c5fc-aafb-4259-9145-bf317586448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inPicture" ma:index="21" nillable="true" ma:displayName="תמונה ראשית" ma:internalName="mainPictur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f6c2df-1a62-480b-b8d4-30dcb64bb35b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2c743ad8-d42d-4144-8190-73ab65e93c2a}" ma:internalName="TaxCatchAll" ma:showField="CatchAllData" ma:web="3af57d92-807c-43c5-8d5f-6fd455eb27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5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סוג תוכן"/>
        <xsd:element ref="dc:title" minOccurs="0" maxOccurs="1" ma:index="1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962BB6D-2BE0-4BC2-8A90-628EB9D8AF03}"/>
</file>

<file path=customXml/itemProps2.xml><?xml version="1.0" encoding="utf-8"?>
<ds:datastoreItem xmlns:ds="http://schemas.openxmlformats.org/officeDocument/2006/customXml" ds:itemID="{1D822F7F-F0A6-4F34-82A8-5F55922524C1}"/>
</file>

<file path=customXml/itemProps3.xml><?xml version="1.0" encoding="utf-8"?>
<ds:datastoreItem xmlns:ds="http://schemas.openxmlformats.org/officeDocument/2006/customXml" ds:itemID="{D1358484-D7C7-4072-8ABF-665FD317AA02}"/>
</file>

<file path=docProps/app.xml><?xml version="1.0" encoding="utf-8"?>
<Properties xmlns="http://schemas.openxmlformats.org/officeDocument/2006/extended-properties" xmlns:vt="http://schemas.openxmlformats.org/officeDocument/2006/docPropsVTypes">
  <TotalTime>1626</TotalTime>
  <Words>3599</Words>
  <Application>Microsoft Office PowerPoint</Application>
  <PresentationFormat>‫הצגה על המסך (4:3)</PresentationFormat>
  <Paragraphs>1387</Paragraphs>
  <Slides>33</Slides>
  <Notes>0</Notes>
  <HiddenSlides>0</HiddenSlides>
  <MMClips>0</MMClips>
  <ScaleCrop>false</ScaleCrop>
  <HeadingPairs>
    <vt:vector size="6" baseType="variant">
      <vt:variant>
        <vt:lpstr>ערכת נושא</vt:lpstr>
      </vt:variant>
      <vt:variant>
        <vt:i4>1</vt:i4>
      </vt:variant>
      <vt:variant>
        <vt:lpstr>שרתי OLE מוטבעים</vt:lpstr>
      </vt:variant>
      <vt:variant>
        <vt:i4>1</vt:i4>
      </vt:variant>
      <vt:variant>
        <vt:lpstr>כותרות שקופיות</vt:lpstr>
      </vt:variant>
      <vt:variant>
        <vt:i4>33</vt:i4>
      </vt:variant>
    </vt:vector>
  </HeadingPairs>
  <TitlesOfParts>
    <vt:vector size="35" baseType="lpstr">
      <vt:lpstr>ערכת נושא Office</vt:lpstr>
      <vt:lpstr>גליון עבודה</vt:lpstr>
      <vt:lpstr>עיריית תל אביב יפו במספרים בשנים 2012 – 2015  / 2016</vt:lpstr>
      <vt:lpstr>תוכן עניינים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</vt:vector>
  </TitlesOfParts>
  <Company>Tel-Aviv Municipality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עיריית תל-אביב-יפו במספרים - 2016</dc:title>
  <dc:creator>מיכל שמעון - מבקרת פרוייקטים</dc:creator>
  <cp:lastModifiedBy>מיכל טישלר - ממ עורכת ומיישם תוכן אינטרנט</cp:lastModifiedBy>
  <cp:revision>35</cp:revision>
  <cp:lastPrinted>2016-09-14T08:55:16Z</cp:lastPrinted>
  <dcterms:created xsi:type="dcterms:W3CDTF">2015-01-27T08:38:58Z</dcterms:created>
  <dcterms:modified xsi:type="dcterms:W3CDTF">2017-02-09T08:55:24Z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0x010100AA4611DC5F55244C9EF02251ACE26BCE</vt:lpwstr>
  </property>
  <property fmtid="{D5CDD505-2E9C-101B-9397-08002B2CF9AE}" pid="3" name="ContentType">
    <vt:lpwstr>פרוייקטים- דואר נכנס</vt:lpwstr>
  </property>
  <property fmtid="{D5CDD505-2E9C-101B-9397-08002B2CF9AE}" pid="4" name="SDCategoryID">
    <vt:lpwstr>c568f391288a;#</vt:lpwstr>
  </property>
  <property fmtid="{D5CDD505-2E9C-101B-9397-08002B2CF9AE}" pid="5" name="AutoNumber">
    <vt:lpwstr>04422316</vt:lpwstr>
  </property>
  <property fmtid="{D5CDD505-2E9C-101B-9397-08002B2CF9AE}" pid="6" name="SDCategories">
    <vt:lpwstr>:שרדוקס2:המחלקה לתכנון וניהול פרויקטים:תקציב:תקציב 2015:תוכנית עבודה;#</vt:lpwstr>
  </property>
  <property fmtid="{D5CDD505-2E9C-101B-9397-08002B2CF9AE}" pid="7" name="SDImportance">
    <vt:lpwstr>0</vt:lpwstr>
  </property>
  <property fmtid="{D5CDD505-2E9C-101B-9397-08002B2CF9AE}" pid="8" name="SDDocDate">
    <vt:lpwstr>2015-01-26T23:00:00+00:00</vt:lpwstr>
  </property>
  <property fmtid="{D5CDD505-2E9C-101B-9397-08002B2CF9AE}" pid="9" name="SDHebDate">
    <vt:lpwstr>ז' בשבט, התשע"ה</vt:lpwstr>
  </property>
  <property fmtid="{D5CDD505-2E9C-101B-9397-08002B2CF9AE}" pid="10" name="SDAuthor">
    <vt:lpwstr>מיכל שמעון - מבקרת פרויקטים</vt:lpwstr>
  </property>
  <property fmtid="{D5CDD505-2E9C-101B-9397-08002B2CF9AE}" pid="11" name="SDDocumentSource">
    <vt:lpwstr>OfficeAddIn</vt:lpwstr>
  </property>
  <property fmtid="{D5CDD505-2E9C-101B-9397-08002B2CF9AE}" pid="12" name="תאריך יצירת המסמך">
    <vt:lpwstr>2016-01-24T23:00:00+00:00</vt:lpwstr>
  </property>
  <property fmtid="{D5CDD505-2E9C-101B-9397-08002B2CF9AE}" pid="13" name="תחכים לדוגמא">
    <vt:lpwstr>false</vt:lpwstr>
  </property>
  <property fmtid="{D5CDD505-2E9C-101B-9397-08002B2CF9AE}" pid="14" name="פרסם בדף הבית">
    <vt:lpwstr>false</vt:lpwstr>
  </property>
  <property fmtid="{D5CDD505-2E9C-101B-9397-08002B2CF9AE}" pid="15" name="סוג הפרסום">
    <vt:lpwstr>סיכומים שנתיים</vt:lpwstr>
  </property>
  <property fmtid="{D5CDD505-2E9C-101B-9397-08002B2CF9AE}" pid="16" name="מינהל">
    <vt:lpwstr>חטיבת תפעול</vt:lpwstr>
  </property>
  <property fmtid="{D5CDD505-2E9C-101B-9397-08002B2CF9AE}" pid="17" name="אגף">
    <vt:lpwstr>אגף שפור פני העיר</vt:lpwstr>
  </property>
  <property fmtid="{D5CDD505-2E9C-101B-9397-08002B2CF9AE}" pid="18" name="שנה">
    <vt:lpwstr>2014</vt:lpwstr>
  </property>
  <property fmtid="{D5CDD505-2E9C-101B-9397-08002B2CF9AE}" pid="19" name="טופס יישום לקחים">
    <vt:lpwstr/>
  </property>
  <property fmtid="{D5CDD505-2E9C-101B-9397-08002B2CF9AE}" pid="20" name="מינהל או חטיבה">
    <vt:lpwstr>1</vt:lpwstr>
  </property>
  <property fmtid="{D5CDD505-2E9C-101B-9397-08002B2CF9AE}" pid="21" name="נושא">
    <vt:lpwstr>סיכומי שנה</vt:lpwstr>
  </property>
  <property fmtid="{D5CDD505-2E9C-101B-9397-08002B2CF9AE}" pid="22" name="לרשימת הלקחים">
    <vt:lpwstr/>
  </property>
  <property fmtid="{D5CDD505-2E9C-101B-9397-08002B2CF9AE}" pid="23" name="OrganizationalStructure">
    <vt:lpwstr/>
  </property>
</Properties>
</file>